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853" r:id="rId2"/>
    <p:sldId id="1099" r:id="rId3"/>
    <p:sldId id="1119" r:id="rId4"/>
    <p:sldId id="1100" r:id="rId5"/>
    <p:sldId id="1101" r:id="rId6"/>
    <p:sldId id="1102" r:id="rId7"/>
    <p:sldId id="1103" r:id="rId8"/>
    <p:sldId id="1104" r:id="rId9"/>
    <p:sldId id="1105" r:id="rId10"/>
    <p:sldId id="1106" r:id="rId11"/>
    <p:sldId id="1107" r:id="rId12"/>
    <p:sldId id="1108" r:id="rId13"/>
    <p:sldId id="1109" r:id="rId14"/>
    <p:sldId id="1110" r:id="rId15"/>
    <p:sldId id="1111" r:id="rId16"/>
    <p:sldId id="1112" r:id="rId17"/>
    <p:sldId id="1113" r:id="rId18"/>
    <p:sldId id="1114" r:id="rId19"/>
    <p:sldId id="1116" r:id="rId20"/>
    <p:sldId id="1117" r:id="rId21"/>
    <p:sldId id="1126" r:id="rId22"/>
    <p:sldId id="1127" r:id="rId23"/>
    <p:sldId id="1128" r:id="rId24"/>
    <p:sldId id="1129" r:id="rId25"/>
    <p:sldId id="1130" r:id="rId26"/>
    <p:sldId id="1131" r:id="rId27"/>
    <p:sldId id="1132" r:id="rId28"/>
    <p:sldId id="1133" r:id="rId29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701"/>
    <a:srgbClr val="CC9900"/>
    <a:srgbClr val="FFFF66"/>
    <a:srgbClr val="FFFF99"/>
    <a:srgbClr val="FFCC99"/>
    <a:srgbClr val="FFCC66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0154" autoAdjust="0"/>
  </p:normalViewPr>
  <p:slideViewPr>
    <p:cSldViewPr>
      <p:cViewPr varScale="1">
        <p:scale>
          <a:sx n="68" d="100"/>
          <a:sy n="68" d="100"/>
        </p:scale>
        <p:origin x="13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8239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52163" indent="-289293" defTabSz="948239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57173" indent="-231435" defTabSz="948239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20042" indent="-231435" defTabSz="948239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82912" indent="-231435" defTabSz="948239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45781" indent="-231435" algn="ctr" defTabSz="94823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3008650" indent="-231435" algn="ctr" defTabSz="94823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71520" indent="-231435" algn="ctr" defTabSz="94823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934389" indent="-231435" algn="ctr" defTabSz="94823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A653A3D-539C-4936-8C8F-8F810F68A6FA}" type="slidenum">
              <a:rPr lang="de-DE" altLang="de-DE" sz="1300">
                <a:latin typeface="Arial" charset="0"/>
              </a:rPr>
              <a:pPr eaLnBrk="1" hangingPunct="1"/>
              <a:t>28</a:t>
            </a:fld>
            <a:endParaRPr lang="de-DE" altLang="de-DE" sz="1300">
              <a:latin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4014188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 userDrawn="1"/>
        </p:nvSpPr>
        <p:spPr>
          <a:xfrm>
            <a:off x="8077200" y="6553200"/>
            <a:ext cx="987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88FFEBC-B695-4A04-A503-C39F836099D3}" type="slidenum">
              <a:rPr lang="en-US" smtClean="0"/>
              <a:t>‹Nr.›</a:t>
            </a:fld>
            <a:r>
              <a:rPr lang="en-US" dirty="0" smtClean="0"/>
              <a:t> von 67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de.wikipedia.org/wiki/Complementary_Metal_Oxide_Semiconductor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de.wikipedia.org/wiki/Transistor-Transistor-Logik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Transistor</a:t>
            </a:r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543800" y="5410200"/>
            <a:ext cx="6096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smtClean="0"/>
              <a:t>FET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4800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152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1981200" y="4828401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2971800" y="4828401"/>
            <a:ext cx="2286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3352800" y="4828401"/>
            <a:ext cx="2286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5257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Rechteck 48"/>
          <p:cNvSpPr/>
          <p:nvPr/>
        </p:nvSpPr>
        <p:spPr bwMode="auto">
          <a:xfrm>
            <a:off x="6781800" y="4876800"/>
            <a:ext cx="2286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5257800"/>
            <a:ext cx="2286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943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>
            <a:endCxn id="72" idx="2"/>
          </p:cNvCxnSpPr>
          <p:nvPr/>
        </p:nvCxnSpPr>
        <p:spPr bwMode="auto">
          <a:xfrm>
            <a:off x="7086600" y="5257800"/>
            <a:ext cx="3429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7315200" y="5410200"/>
            <a:ext cx="2286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V="1">
            <a:off x="19050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9050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667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7432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hteck 49"/>
          <p:cNvSpPr/>
          <p:nvPr/>
        </p:nvSpPr>
        <p:spPr bwMode="auto">
          <a:xfrm>
            <a:off x="2438400" y="4114800"/>
            <a:ext cx="6858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2098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286000" y="39624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19050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>
            <a:stCxn id="50" idx="1"/>
          </p:cNvCxnSpPr>
          <p:nvPr/>
        </p:nvCxnSpPr>
        <p:spPr bwMode="auto">
          <a:xfrm flipH="1">
            <a:off x="22860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hteck 62"/>
          <p:cNvSpPr/>
          <p:nvPr/>
        </p:nvSpPr>
        <p:spPr bwMode="auto">
          <a:xfrm>
            <a:off x="6019800" y="4876800"/>
            <a:ext cx="762000" cy="3810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4" name="Gerade Verbindung 63"/>
          <p:cNvCxnSpPr/>
          <p:nvPr/>
        </p:nvCxnSpPr>
        <p:spPr bwMode="auto">
          <a:xfrm>
            <a:off x="6019800" y="4648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>
            <a:off x="5791200" y="4648200"/>
            <a:ext cx="2286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5179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543800" y="5410200"/>
            <a:ext cx="6096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smtClean="0"/>
              <a:t>FET</a:t>
            </a:r>
          </a:p>
          <a:p>
            <a:r>
              <a:rPr lang="de-DE" dirty="0" smtClean="0"/>
              <a:t>Oberflächenstruktur</a:t>
            </a:r>
          </a:p>
          <a:p>
            <a:r>
              <a:rPr lang="de-DE" dirty="0" smtClean="0"/>
              <a:t>Schalter</a:t>
            </a:r>
          </a:p>
          <a:p>
            <a:r>
              <a:rPr lang="de-DE" dirty="0" smtClean="0"/>
              <a:t>NMOS</a:t>
            </a:r>
          </a:p>
          <a:p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4800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152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1981200" y="4828401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5257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5257800"/>
            <a:ext cx="2286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943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7086600" y="5257800"/>
            <a:ext cx="3429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19050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9050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667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7432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hteck 49"/>
          <p:cNvSpPr/>
          <p:nvPr/>
        </p:nvSpPr>
        <p:spPr bwMode="auto">
          <a:xfrm>
            <a:off x="2438400" y="4114800"/>
            <a:ext cx="6858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2098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286000" y="39624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19050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>
            <a:stCxn id="50" idx="1"/>
          </p:cNvCxnSpPr>
          <p:nvPr/>
        </p:nvCxnSpPr>
        <p:spPr bwMode="auto">
          <a:xfrm flipH="1">
            <a:off x="22860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hteck 62"/>
          <p:cNvSpPr/>
          <p:nvPr/>
        </p:nvSpPr>
        <p:spPr bwMode="auto">
          <a:xfrm>
            <a:off x="6019800" y="4876800"/>
            <a:ext cx="762000" cy="3810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198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 flipV="1">
            <a:off x="6400800" y="44958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44958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6553200" y="46482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66294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22860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 flipV="1">
            <a:off x="2667000" y="48768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2743200" y="48768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V="1">
            <a:off x="2819400" y="50292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8956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5105400" y="1981200"/>
            <a:ext cx="2895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hteck 28"/>
          <p:cNvSpPr/>
          <p:nvPr/>
        </p:nvSpPr>
        <p:spPr bwMode="auto">
          <a:xfrm>
            <a:off x="6096000" y="1600200"/>
            <a:ext cx="990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5105400" y="1981200"/>
            <a:ext cx="990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75" name="Rechteck 74"/>
          <p:cNvSpPr/>
          <p:nvPr/>
        </p:nvSpPr>
        <p:spPr bwMode="auto">
          <a:xfrm>
            <a:off x="7086600" y="1981200"/>
            <a:ext cx="990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6096000" y="2133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77" name="Textfeld 76"/>
          <p:cNvSpPr txBox="1"/>
          <p:nvPr/>
        </p:nvSpPr>
        <p:spPr>
          <a:xfrm>
            <a:off x="6060791" y="1600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096000" y="205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6477000" y="19050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6553200" y="1905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6629400" y="20574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6705600" y="205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4572000" y="1981200"/>
            <a:ext cx="396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Rechteck 14343"/>
          <p:cNvSpPr/>
          <p:nvPr/>
        </p:nvSpPr>
        <p:spPr bwMode="auto">
          <a:xfrm>
            <a:off x="7543800" y="1295400"/>
            <a:ext cx="1524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Rechteck 85"/>
          <p:cNvSpPr/>
          <p:nvPr/>
        </p:nvSpPr>
        <p:spPr bwMode="auto">
          <a:xfrm>
            <a:off x="5486400" y="1295400"/>
            <a:ext cx="1524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7" name="Rechteck 86"/>
          <p:cNvSpPr/>
          <p:nvPr/>
        </p:nvSpPr>
        <p:spPr bwMode="auto">
          <a:xfrm>
            <a:off x="6477000" y="914400"/>
            <a:ext cx="1524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73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543800" y="5410200"/>
            <a:ext cx="6096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smtClean="0"/>
              <a:t>PMOS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4800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152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1981200" y="4828401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2971800" y="4828401"/>
            <a:ext cx="2286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3352800" y="4828401"/>
            <a:ext cx="2286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5257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Rechteck 48"/>
          <p:cNvSpPr/>
          <p:nvPr/>
        </p:nvSpPr>
        <p:spPr bwMode="auto">
          <a:xfrm>
            <a:off x="6781800" y="4876800"/>
            <a:ext cx="2286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589448" y="4371201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Löcherdichte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532784" y="4371201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 (L)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5257800"/>
            <a:ext cx="2286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943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>
            <a:endCxn id="72" idx="2"/>
          </p:cNvCxnSpPr>
          <p:nvPr/>
        </p:nvCxnSpPr>
        <p:spPr bwMode="auto">
          <a:xfrm>
            <a:off x="7086600" y="5257800"/>
            <a:ext cx="3429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7315200" y="5410200"/>
            <a:ext cx="2286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V="1">
            <a:off x="19050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9050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" name="Gruppieren 3"/>
          <p:cNvGrpSpPr/>
          <p:nvPr/>
        </p:nvGrpSpPr>
        <p:grpSpPr>
          <a:xfrm flipH="1">
            <a:off x="2667000" y="3352800"/>
            <a:ext cx="76200" cy="609600"/>
            <a:chOff x="2667000" y="3352800"/>
            <a:chExt cx="76200" cy="609600"/>
          </a:xfrm>
        </p:grpSpPr>
        <p:cxnSp>
          <p:nvCxnSpPr>
            <p:cNvPr id="17" name="Gerade Verbindung 16"/>
            <p:cNvCxnSpPr/>
            <p:nvPr/>
          </p:nvCxnSpPr>
          <p:spPr bwMode="auto">
            <a:xfrm>
              <a:off x="2667000" y="35052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2743200" y="3352800"/>
              <a:ext cx="0" cy="609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5" name="Gerade Verbindung 54"/>
          <p:cNvCxnSpPr/>
          <p:nvPr/>
        </p:nvCxnSpPr>
        <p:spPr bwMode="auto">
          <a:xfrm>
            <a:off x="27432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hteck 49"/>
          <p:cNvSpPr/>
          <p:nvPr/>
        </p:nvSpPr>
        <p:spPr bwMode="auto">
          <a:xfrm>
            <a:off x="2438400" y="4114800"/>
            <a:ext cx="685800" cy="3048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 flipH="1">
            <a:off x="2209800" y="3962400"/>
            <a:ext cx="76200" cy="609600"/>
            <a:chOff x="2209800" y="3962400"/>
            <a:chExt cx="76200" cy="609600"/>
          </a:xfrm>
        </p:grpSpPr>
        <p:cxnSp>
          <p:nvCxnSpPr>
            <p:cNvPr id="59" name="Gerade Verbindung 58"/>
            <p:cNvCxnSpPr/>
            <p:nvPr/>
          </p:nvCxnSpPr>
          <p:spPr bwMode="auto">
            <a:xfrm>
              <a:off x="2209800" y="4114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2286000" y="3962400"/>
              <a:ext cx="0" cy="609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 flipH="1">
            <a:off x="19050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>
            <a:stCxn id="50" idx="1"/>
          </p:cNvCxnSpPr>
          <p:nvPr/>
        </p:nvCxnSpPr>
        <p:spPr bwMode="auto">
          <a:xfrm flipH="1">
            <a:off x="22860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hteck 62"/>
          <p:cNvSpPr/>
          <p:nvPr/>
        </p:nvSpPr>
        <p:spPr bwMode="auto">
          <a:xfrm>
            <a:off x="6019800" y="4876800"/>
            <a:ext cx="7620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54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543800" y="5410200"/>
            <a:ext cx="6096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/>
              <a:t>Nur eine Art der Ladungsträger ist relevant für den </a:t>
            </a:r>
            <a:r>
              <a:rPr lang="de-DE" dirty="0" smtClean="0"/>
              <a:t>Strom</a:t>
            </a:r>
          </a:p>
          <a:p>
            <a:r>
              <a:rPr lang="de-DE" dirty="0"/>
              <a:t>Der Strom fließt nur unmittelbar unter dem Isolator – Oberflächenstrom</a:t>
            </a:r>
          </a:p>
          <a:p>
            <a:r>
              <a:rPr lang="de-DE" dirty="0" smtClean="0"/>
              <a:t>Eine dünne, Isolator-Lage ohne Verunreinigungen ist </a:t>
            </a:r>
            <a:r>
              <a:rPr lang="de-DE" dirty="0"/>
              <a:t>für die </a:t>
            </a:r>
            <a:r>
              <a:rPr lang="de-DE" dirty="0" smtClean="0"/>
              <a:t>Funktionalität entscheidend  </a:t>
            </a:r>
            <a:endParaRPr lang="de-DE" dirty="0"/>
          </a:p>
          <a:p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4800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152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1981200" y="4828401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5257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5257800"/>
            <a:ext cx="2286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943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7086600" y="5257800"/>
            <a:ext cx="3429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19050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9050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667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7432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hteck 49"/>
          <p:cNvSpPr/>
          <p:nvPr/>
        </p:nvSpPr>
        <p:spPr bwMode="auto">
          <a:xfrm>
            <a:off x="2438400" y="4114800"/>
            <a:ext cx="6858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2098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286000" y="39624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19050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>
            <a:stCxn id="50" idx="1"/>
          </p:cNvCxnSpPr>
          <p:nvPr/>
        </p:nvCxnSpPr>
        <p:spPr bwMode="auto">
          <a:xfrm flipH="1">
            <a:off x="22860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hteck 62"/>
          <p:cNvSpPr/>
          <p:nvPr/>
        </p:nvSpPr>
        <p:spPr bwMode="auto">
          <a:xfrm>
            <a:off x="6019800" y="4876800"/>
            <a:ext cx="762000" cy="3810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198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 flipV="1">
            <a:off x="6400800" y="44958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44958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6553200" y="46482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66294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22860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 flipV="1">
            <a:off x="2667000" y="48768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2743200" y="48768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V="1">
            <a:off x="2819400" y="50292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8956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5105400" y="2590800"/>
            <a:ext cx="2895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echteck 74"/>
          <p:cNvSpPr/>
          <p:nvPr/>
        </p:nvSpPr>
        <p:spPr bwMode="auto">
          <a:xfrm>
            <a:off x="6096000" y="2209800"/>
            <a:ext cx="990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5105400" y="2590800"/>
            <a:ext cx="990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77" name="Rechteck 76"/>
          <p:cNvSpPr/>
          <p:nvPr/>
        </p:nvSpPr>
        <p:spPr bwMode="auto">
          <a:xfrm>
            <a:off x="7086600" y="2590800"/>
            <a:ext cx="990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6096000" y="2743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6060791" y="22098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096000" y="2667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64770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6553200" y="25146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 flipV="1">
            <a:off x="6629400" y="26670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6705600" y="2667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 flipH="1">
            <a:off x="4572000" y="2590800"/>
            <a:ext cx="396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5715000" y="1828800"/>
            <a:ext cx="3810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7405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543800" y="5410200"/>
            <a:ext cx="6096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Bipolartransistor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err="1"/>
              <a:t>Bipolartransistor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5438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1524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1981200" y="4828401"/>
            <a:ext cx="1524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2743200" y="4828401"/>
            <a:ext cx="4572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3352800" y="4828401"/>
            <a:ext cx="4572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4648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6096000" y="4876800"/>
            <a:ext cx="1524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6629400" y="4876800"/>
            <a:ext cx="3810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4648200"/>
            <a:ext cx="2286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943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hteck 47"/>
          <p:cNvSpPr/>
          <p:nvPr/>
        </p:nvSpPr>
        <p:spPr bwMode="auto">
          <a:xfrm>
            <a:off x="5791200" y="4876800"/>
            <a:ext cx="1524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>
            <a:endCxn id="72" idx="2"/>
          </p:cNvCxnSpPr>
          <p:nvPr/>
        </p:nvCxnSpPr>
        <p:spPr bwMode="auto">
          <a:xfrm>
            <a:off x="7086600" y="4648200"/>
            <a:ext cx="2667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7162800" y="5410200"/>
            <a:ext cx="3810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V="1">
            <a:off x="19050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9050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667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7432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 rot="10800000" flipH="1">
            <a:off x="2057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2286000" y="28194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I=0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5105400" y="2590800"/>
            <a:ext cx="2895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Rechteck 72"/>
          <p:cNvSpPr/>
          <p:nvPr/>
        </p:nvSpPr>
        <p:spPr bwMode="auto">
          <a:xfrm>
            <a:off x="6096000" y="2590800"/>
            <a:ext cx="990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74" name="Rechteck 73"/>
          <p:cNvSpPr/>
          <p:nvPr/>
        </p:nvSpPr>
        <p:spPr bwMode="auto">
          <a:xfrm>
            <a:off x="5105400" y="2590800"/>
            <a:ext cx="29718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5105400" y="2971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cxnSp>
        <p:nvCxnSpPr>
          <p:cNvPr id="82" name="Gerade Verbindung 81"/>
          <p:cNvCxnSpPr/>
          <p:nvPr/>
        </p:nvCxnSpPr>
        <p:spPr bwMode="auto">
          <a:xfrm flipH="1">
            <a:off x="4572000" y="2590800"/>
            <a:ext cx="396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5105400" y="3352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6477000" y="1981200"/>
            <a:ext cx="1524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5562600" y="1981200"/>
            <a:ext cx="1524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Rechteck 85"/>
          <p:cNvSpPr/>
          <p:nvPr/>
        </p:nvSpPr>
        <p:spPr bwMode="auto">
          <a:xfrm>
            <a:off x="4724400" y="1981200"/>
            <a:ext cx="1524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248400" y="19812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Emitter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334000" y="19812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Basis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419600" y="19812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Kollektor</a:t>
            </a:r>
            <a:endParaRPr lang="de-DE" dirty="0"/>
          </a:p>
        </p:txBody>
      </p:sp>
      <p:cxnSp>
        <p:nvCxnSpPr>
          <p:cNvPr id="16" name="Gerade Verbindung mit Pfeil 15"/>
          <p:cNvCxnSpPr/>
          <p:nvPr/>
        </p:nvCxnSpPr>
        <p:spPr bwMode="auto">
          <a:xfrm flipV="1">
            <a:off x="6553200" y="2971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81000" y="2362200"/>
            <a:ext cx="5334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914400" y="1905000"/>
            <a:ext cx="0" cy="914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 flipV="1">
            <a:off x="914400" y="1905000"/>
            <a:ext cx="533400" cy="4572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1447800" y="1371600"/>
            <a:ext cx="0" cy="533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914400" y="2362200"/>
            <a:ext cx="533400" cy="4572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1447800" y="2819400"/>
            <a:ext cx="0" cy="533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75038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543800" y="5410200"/>
            <a:ext cx="6096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err="1" smtClean="0"/>
              <a:t>Bipolartransistor</a:t>
            </a:r>
            <a:endParaRPr lang="de-DE" dirty="0" smtClean="0"/>
          </a:p>
          <a:p>
            <a:r>
              <a:rPr lang="de-DE" dirty="0" smtClean="0"/>
              <a:t>Stromquelle, PN Diode leitet, Potentialbarriere niedriger</a:t>
            </a: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5438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762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2057400" y="4828401"/>
            <a:ext cx="762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2743200" y="4828401"/>
            <a:ext cx="4572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3352800" y="4828401"/>
            <a:ext cx="4572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49530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6096000" y="4876800"/>
            <a:ext cx="76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6629400" y="4876800"/>
            <a:ext cx="3810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4953000"/>
            <a:ext cx="228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943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hteck 47"/>
          <p:cNvSpPr/>
          <p:nvPr/>
        </p:nvSpPr>
        <p:spPr bwMode="auto">
          <a:xfrm>
            <a:off x="5867400" y="4876800"/>
            <a:ext cx="762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>
            <a:endCxn id="72" idx="2"/>
          </p:cNvCxnSpPr>
          <p:nvPr/>
        </p:nvCxnSpPr>
        <p:spPr bwMode="auto">
          <a:xfrm>
            <a:off x="7086600" y="4953000"/>
            <a:ext cx="2667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7162800" y="5410200"/>
            <a:ext cx="3810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V="1">
            <a:off x="19050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9050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667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7432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2209800" y="4038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>
            <a:stCxn id="4" idx="2"/>
            <a:endCxn id="4" idx="6"/>
          </p:cNvCxnSpPr>
          <p:nvPr/>
        </p:nvCxnSpPr>
        <p:spPr bwMode="auto">
          <a:xfrm>
            <a:off x="2209800" y="4191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25146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8194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19050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mit Pfeil 59"/>
          <p:cNvCxnSpPr/>
          <p:nvPr/>
        </p:nvCxnSpPr>
        <p:spPr bwMode="auto">
          <a:xfrm rot="10800000" flipH="1">
            <a:off x="2057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feld 60"/>
          <p:cNvSpPr txBox="1"/>
          <p:nvPr/>
        </p:nvSpPr>
        <p:spPr>
          <a:xfrm>
            <a:off x="2286000" y="28194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I=0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449563" y="4343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cxnSp>
        <p:nvCxnSpPr>
          <p:cNvPr id="63" name="Gerade Verbindung 62"/>
          <p:cNvCxnSpPr/>
          <p:nvPr/>
        </p:nvCxnSpPr>
        <p:spPr bwMode="auto">
          <a:xfrm>
            <a:off x="6019800" y="4648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H="1">
            <a:off x="5791200" y="4648200"/>
            <a:ext cx="2286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192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391400" y="5410200"/>
            <a:ext cx="7620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err="1" smtClean="0"/>
              <a:t>Bipolartransistor</a:t>
            </a:r>
            <a:endParaRPr lang="de-DE" dirty="0" smtClean="0"/>
          </a:p>
          <a:p>
            <a:r>
              <a:rPr lang="de-DE" dirty="0" smtClean="0"/>
              <a:t>Elektronen werden als Minoritätsträgen in P Bereich injiziert</a:t>
            </a:r>
          </a:p>
          <a:p>
            <a:r>
              <a:rPr lang="de-DE" dirty="0" smtClean="0"/>
              <a:t>Diffusion/Rekombination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5438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762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2057400" y="4828401"/>
            <a:ext cx="762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49530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6096000" y="4876800"/>
            <a:ext cx="76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4953000"/>
            <a:ext cx="228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943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hteck 47"/>
          <p:cNvSpPr/>
          <p:nvPr/>
        </p:nvSpPr>
        <p:spPr bwMode="auto">
          <a:xfrm>
            <a:off x="5867400" y="4876800"/>
            <a:ext cx="762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7086600" y="4953000"/>
            <a:ext cx="2667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19050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9050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667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7432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2209800" y="4038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>
            <a:stCxn id="4" idx="2"/>
            <a:endCxn id="4" idx="6"/>
          </p:cNvCxnSpPr>
          <p:nvPr/>
        </p:nvCxnSpPr>
        <p:spPr bwMode="auto">
          <a:xfrm>
            <a:off x="2209800" y="4191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25146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8194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19050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htwinkliges Dreieck 5"/>
          <p:cNvSpPr/>
          <p:nvPr/>
        </p:nvSpPr>
        <p:spPr bwMode="auto">
          <a:xfrm>
            <a:off x="2209800" y="5257800"/>
            <a:ext cx="457200" cy="177800"/>
          </a:xfrm>
          <a:prstGeom prst="rtTriangl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htwinkliges Dreieck 59"/>
          <p:cNvSpPr/>
          <p:nvPr/>
        </p:nvSpPr>
        <p:spPr bwMode="auto">
          <a:xfrm>
            <a:off x="6019800" y="4800600"/>
            <a:ext cx="533400" cy="152400"/>
          </a:xfrm>
          <a:prstGeom prst="rtTriangl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2438400" y="4572000"/>
            <a:ext cx="762000" cy="1066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61" name="Textfeld 60"/>
          <p:cNvSpPr txBox="1"/>
          <p:nvPr/>
        </p:nvSpPr>
        <p:spPr>
          <a:xfrm>
            <a:off x="2449563" y="4343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5410200" y="2133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Ellipse 61"/>
          <p:cNvSpPr/>
          <p:nvPr/>
        </p:nvSpPr>
        <p:spPr bwMode="auto">
          <a:xfrm>
            <a:off x="5410200" y="1981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Ellipse 62"/>
          <p:cNvSpPr/>
          <p:nvPr/>
        </p:nvSpPr>
        <p:spPr bwMode="auto">
          <a:xfrm>
            <a:off x="5562600" y="1981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Ellipse 63"/>
          <p:cNvSpPr/>
          <p:nvPr/>
        </p:nvSpPr>
        <p:spPr bwMode="auto">
          <a:xfrm>
            <a:off x="5562600" y="1828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5715000" y="1981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5715000" y="2133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5562600" y="2133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Ellipse 71"/>
          <p:cNvSpPr/>
          <p:nvPr/>
        </p:nvSpPr>
        <p:spPr bwMode="auto">
          <a:xfrm>
            <a:off x="5715000" y="2286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>
            <a:off x="5562600" y="2286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5410200" y="2286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57150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Ellipse 75"/>
          <p:cNvSpPr/>
          <p:nvPr/>
        </p:nvSpPr>
        <p:spPr bwMode="auto">
          <a:xfrm>
            <a:off x="55626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7" name="Ellipse 76"/>
          <p:cNvSpPr/>
          <p:nvPr/>
        </p:nvSpPr>
        <p:spPr bwMode="auto">
          <a:xfrm>
            <a:off x="54102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Ellipse 77"/>
          <p:cNvSpPr/>
          <p:nvPr/>
        </p:nvSpPr>
        <p:spPr bwMode="auto">
          <a:xfrm>
            <a:off x="54102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Ellipse 78"/>
          <p:cNvSpPr/>
          <p:nvPr/>
        </p:nvSpPr>
        <p:spPr bwMode="auto">
          <a:xfrm>
            <a:off x="55626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Ellipse 79"/>
          <p:cNvSpPr/>
          <p:nvPr/>
        </p:nvSpPr>
        <p:spPr bwMode="auto">
          <a:xfrm>
            <a:off x="57150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Ellipse 80"/>
          <p:cNvSpPr/>
          <p:nvPr/>
        </p:nvSpPr>
        <p:spPr bwMode="auto">
          <a:xfrm>
            <a:off x="5715000" y="1828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 bwMode="auto">
          <a:xfrm>
            <a:off x="5943600" y="1828800"/>
            <a:ext cx="762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6324600" y="1828800"/>
            <a:ext cx="762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64770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>
            <a:off x="66294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mit Pfeil 86"/>
          <p:cNvCxnSpPr/>
          <p:nvPr/>
        </p:nvCxnSpPr>
        <p:spPr bwMode="auto">
          <a:xfrm>
            <a:off x="5486400" y="16764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feld 87"/>
          <p:cNvSpPr txBox="1"/>
          <p:nvPr/>
        </p:nvSpPr>
        <p:spPr>
          <a:xfrm>
            <a:off x="5715000" y="1447800"/>
            <a:ext cx="778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Diffusion</a:t>
            </a:r>
            <a:endParaRPr lang="en-US" dirty="0"/>
          </a:p>
        </p:txBody>
      </p:sp>
      <p:sp>
        <p:nvSpPr>
          <p:cNvPr id="90" name="Ellipse 89"/>
          <p:cNvSpPr/>
          <p:nvPr/>
        </p:nvSpPr>
        <p:spPr bwMode="auto">
          <a:xfrm>
            <a:off x="64770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Ellipse 90"/>
          <p:cNvSpPr/>
          <p:nvPr/>
        </p:nvSpPr>
        <p:spPr bwMode="auto">
          <a:xfrm>
            <a:off x="67818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3" name="Ellipse 92"/>
          <p:cNvSpPr/>
          <p:nvPr/>
        </p:nvSpPr>
        <p:spPr bwMode="auto">
          <a:xfrm>
            <a:off x="6477000" y="2286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Ellipse 93"/>
          <p:cNvSpPr/>
          <p:nvPr/>
        </p:nvSpPr>
        <p:spPr bwMode="auto">
          <a:xfrm>
            <a:off x="66294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Ellipse 94"/>
          <p:cNvSpPr/>
          <p:nvPr/>
        </p:nvSpPr>
        <p:spPr bwMode="auto">
          <a:xfrm>
            <a:off x="69342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Ellipse 95"/>
          <p:cNvSpPr/>
          <p:nvPr/>
        </p:nvSpPr>
        <p:spPr bwMode="auto">
          <a:xfrm>
            <a:off x="70866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04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391400" y="5410200"/>
            <a:ext cx="7620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err="1" smtClean="0"/>
              <a:t>Bipolartransistor</a:t>
            </a:r>
            <a:endParaRPr lang="de-DE" dirty="0" smtClean="0"/>
          </a:p>
          <a:p>
            <a:r>
              <a:rPr lang="de-DE" dirty="0" smtClean="0"/>
              <a:t>Elektronen werden als Minoritätsträgen in P Bereich injiziert</a:t>
            </a:r>
          </a:p>
          <a:p>
            <a:r>
              <a:rPr lang="de-DE" dirty="0" smtClean="0"/>
              <a:t>Diffusion/Rekombination</a:t>
            </a:r>
          </a:p>
          <a:p>
            <a:r>
              <a:rPr lang="de-DE" dirty="0" smtClean="0"/>
              <a:t>Noch kein Transistoreffekt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5438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762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2057400" y="4828401"/>
            <a:ext cx="762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49530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6096000" y="4876800"/>
            <a:ext cx="76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4953000"/>
            <a:ext cx="228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943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hteck 47"/>
          <p:cNvSpPr/>
          <p:nvPr/>
        </p:nvSpPr>
        <p:spPr bwMode="auto">
          <a:xfrm>
            <a:off x="5867400" y="4876800"/>
            <a:ext cx="762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7086600" y="4953000"/>
            <a:ext cx="2667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19050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9050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667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7432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2209800" y="4038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>
            <a:stCxn id="4" idx="2"/>
            <a:endCxn id="4" idx="6"/>
          </p:cNvCxnSpPr>
          <p:nvPr/>
        </p:nvCxnSpPr>
        <p:spPr bwMode="auto">
          <a:xfrm>
            <a:off x="2209800" y="4191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25146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8194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19050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htwinkliges Dreieck 5"/>
          <p:cNvSpPr/>
          <p:nvPr/>
        </p:nvSpPr>
        <p:spPr bwMode="auto">
          <a:xfrm>
            <a:off x="2209800" y="5257800"/>
            <a:ext cx="457200" cy="177800"/>
          </a:xfrm>
          <a:prstGeom prst="rtTriangl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htwinkliges Dreieck 59"/>
          <p:cNvSpPr/>
          <p:nvPr/>
        </p:nvSpPr>
        <p:spPr bwMode="auto">
          <a:xfrm>
            <a:off x="6019800" y="4800600"/>
            <a:ext cx="533400" cy="152400"/>
          </a:xfrm>
          <a:prstGeom prst="rtTriangl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2438400" y="4572000"/>
            <a:ext cx="762000" cy="1066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2449563" y="4343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18" name="Freihandform 17"/>
          <p:cNvSpPr/>
          <p:nvPr/>
        </p:nvSpPr>
        <p:spPr bwMode="auto">
          <a:xfrm>
            <a:off x="1727200" y="4359401"/>
            <a:ext cx="1476740" cy="745999"/>
          </a:xfrm>
          <a:custGeom>
            <a:avLst/>
            <a:gdLst>
              <a:gd name="connsiteX0" fmla="*/ 279400 w 1476740"/>
              <a:gd name="connsiteY0" fmla="*/ 123699 h 1093669"/>
              <a:gd name="connsiteX1" fmla="*/ 1358900 w 1476740"/>
              <a:gd name="connsiteY1" fmla="*/ 72899 h 1093669"/>
              <a:gd name="connsiteX2" fmla="*/ 1295400 w 1476740"/>
              <a:gd name="connsiteY2" fmla="*/ 987299 h 1093669"/>
              <a:gd name="connsiteX3" fmla="*/ 0 w 1476740"/>
              <a:gd name="connsiteY3" fmla="*/ 1038099 h 10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6740" h="1093669">
                <a:moveTo>
                  <a:pt x="279400" y="123699"/>
                </a:moveTo>
                <a:cubicBezTo>
                  <a:pt x="734483" y="26332"/>
                  <a:pt x="1189567" y="-71034"/>
                  <a:pt x="1358900" y="72899"/>
                </a:cubicBezTo>
                <a:cubicBezTo>
                  <a:pt x="1528233" y="216832"/>
                  <a:pt x="1521883" y="826432"/>
                  <a:pt x="1295400" y="987299"/>
                </a:cubicBezTo>
                <a:cubicBezTo>
                  <a:pt x="1068917" y="1148166"/>
                  <a:pt x="534458" y="1093132"/>
                  <a:pt x="0" y="103809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Ellipse 60"/>
          <p:cNvSpPr/>
          <p:nvPr/>
        </p:nvSpPr>
        <p:spPr bwMode="auto">
          <a:xfrm>
            <a:off x="64770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Ellipse 61"/>
          <p:cNvSpPr/>
          <p:nvPr/>
        </p:nvSpPr>
        <p:spPr bwMode="auto">
          <a:xfrm>
            <a:off x="64770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Ellipse 62"/>
          <p:cNvSpPr/>
          <p:nvPr/>
        </p:nvSpPr>
        <p:spPr bwMode="auto">
          <a:xfrm>
            <a:off x="66294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Ellipse 63"/>
          <p:cNvSpPr/>
          <p:nvPr/>
        </p:nvSpPr>
        <p:spPr bwMode="auto">
          <a:xfrm>
            <a:off x="64770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66294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67818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69342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Ellipse 71"/>
          <p:cNvSpPr/>
          <p:nvPr/>
        </p:nvSpPr>
        <p:spPr bwMode="auto">
          <a:xfrm>
            <a:off x="64770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>
            <a:off x="66294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67818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69342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Ellipse 75"/>
          <p:cNvSpPr/>
          <p:nvPr/>
        </p:nvSpPr>
        <p:spPr bwMode="auto">
          <a:xfrm>
            <a:off x="70866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7" name="Ellipse 76"/>
          <p:cNvSpPr/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Ellipse 77"/>
          <p:cNvSpPr/>
          <p:nvPr/>
        </p:nvSpPr>
        <p:spPr bwMode="auto">
          <a:xfrm>
            <a:off x="66294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Ellipse 78"/>
          <p:cNvSpPr/>
          <p:nvPr/>
        </p:nvSpPr>
        <p:spPr bwMode="auto">
          <a:xfrm>
            <a:off x="67818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Ellipse 79"/>
          <p:cNvSpPr/>
          <p:nvPr/>
        </p:nvSpPr>
        <p:spPr bwMode="auto">
          <a:xfrm>
            <a:off x="69342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Ellipse 80"/>
          <p:cNvSpPr/>
          <p:nvPr/>
        </p:nvSpPr>
        <p:spPr bwMode="auto">
          <a:xfrm>
            <a:off x="70866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72390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Ellipse 82"/>
          <p:cNvSpPr/>
          <p:nvPr/>
        </p:nvSpPr>
        <p:spPr bwMode="auto">
          <a:xfrm>
            <a:off x="67818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Ellipse 83"/>
          <p:cNvSpPr/>
          <p:nvPr/>
        </p:nvSpPr>
        <p:spPr bwMode="auto">
          <a:xfrm>
            <a:off x="70866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>
            <a:off x="67818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7" name="Ellipse 86"/>
          <p:cNvSpPr/>
          <p:nvPr/>
        </p:nvSpPr>
        <p:spPr bwMode="auto">
          <a:xfrm>
            <a:off x="69342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Ellipse 87"/>
          <p:cNvSpPr/>
          <p:nvPr/>
        </p:nvSpPr>
        <p:spPr bwMode="auto">
          <a:xfrm>
            <a:off x="70866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Ellipse 88"/>
          <p:cNvSpPr/>
          <p:nvPr/>
        </p:nvSpPr>
        <p:spPr bwMode="auto">
          <a:xfrm>
            <a:off x="75438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75438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Ellipse 90"/>
          <p:cNvSpPr/>
          <p:nvPr/>
        </p:nvSpPr>
        <p:spPr bwMode="auto">
          <a:xfrm>
            <a:off x="73914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" name="Ellipse 91"/>
          <p:cNvSpPr/>
          <p:nvPr/>
        </p:nvSpPr>
        <p:spPr bwMode="auto">
          <a:xfrm>
            <a:off x="75438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3" name="Ellipse 92"/>
          <p:cNvSpPr/>
          <p:nvPr/>
        </p:nvSpPr>
        <p:spPr bwMode="auto">
          <a:xfrm>
            <a:off x="73914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Ellipse 93"/>
          <p:cNvSpPr/>
          <p:nvPr/>
        </p:nvSpPr>
        <p:spPr bwMode="auto">
          <a:xfrm>
            <a:off x="72390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Ellipse 94"/>
          <p:cNvSpPr/>
          <p:nvPr/>
        </p:nvSpPr>
        <p:spPr bwMode="auto">
          <a:xfrm>
            <a:off x="75438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Ellipse 95"/>
          <p:cNvSpPr/>
          <p:nvPr/>
        </p:nvSpPr>
        <p:spPr bwMode="auto">
          <a:xfrm>
            <a:off x="73914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Ellipse 96"/>
          <p:cNvSpPr/>
          <p:nvPr/>
        </p:nvSpPr>
        <p:spPr bwMode="auto">
          <a:xfrm>
            <a:off x="72390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8" name="Ellipse 97"/>
          <p:cNvSpPr/>
          <p:nvPr/>
        </p:nvSpPr>
        <p:spPr bwMode="auto">
          <a:xfrm>
            <a:off x="70866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Ellipse 98"/>
          <p:cNvSpPr/>
          <p:nvPr/>
        </p:nvSpPr>
        <p:spPr bwMode="auto">
          <a:xfrm>
            <a:off x="72390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Ellipse 99"/>
          <p:cNvSpPr/>
          <p:nvPr/>
        </p:nvSpPr>
        <p:spPr bwMode="auto">
          <a:xfrm>
            <a:off x="73914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Ellipse 100"/>
          <p:cNvSpPr/>
          <p:nvPr/>
        </p:nvSpPr>
        <p:spPr bwMode="auto">
          <a:xfrm>
            <a:off x="75438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Ellipse 101"/>
          <p:cNvSpPr/>
          <p:nvPr/>
        </p:nvSpPr>
        <p:spPr bwMode="auto">
          <a:xfrm>
            <a:off x="5410200" y="2133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Ellipse 102"/>
          <p:cNvSpPr/>
          <p:nvPr/>
        </p:nvSpPr>
        <p:spPr bwMode="auto">
          <a:xfrm>
            <a:off x="5410200" y="1981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" name="Ellipse 103"/>
          <p:cNvSpPr/>
          <p:nvPr/>
        </p:nvSpPr>
        <p:spPr bwMode="auto">
          <a:xfrm>
            <a:off x="5562600" y="1981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5562600" y="1828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Ellipse 105"/>
          <p:cNvSpPr/>
          <p:nvPr/>
        </p:nvSpPr>
        <p:spPr bwMode="auto">
          <a:xfrm>
            <a:off x="5715000" y="1981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Ellipse 106"/>
          <p:cNvSpPr/>
          <p:nvPr/>
        </p:nvSpPr>
        <p:spPr bwMode="auto">
          <a:xfrm>
            <a:off x="5715000" y="2133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Ellipse 107"/>
          <p:cNvSpPr/>
          <p:nvPr/>
        </p:nvSpPr>
        <p:spPr bwMode="auto">
          <a:xfrm>
            <a:off x="5562600" y="2133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Ellipse 108"/>
          <p:cNvSpPr/>
          <p:nvPr/>
        </p:nvSpPr>
        <p:spPr bwMode="auto">
          <a:xfrm>
            <a:off x="5715000" y="2286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Ellipse 109"/>
          <p:cNvSpPr/>
          <p:nvPr/>
        </p:nvSpPr>
        <p:spPr bwMode="auto">
          <a:xfrm>
            <a:off x="5562600" y="2286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1" name="Ellipse 110"/>
          <p:cNvSpPr/>
          <p:nvPr/>
        </p:nvSpPr>
        <p:spPr bwMode="auto">
          <a:xfrm>
            <a:off x="5410200" y="2286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Ellipse 111"/>
          <p:cNvSpPr/>
          <p:nvPr/>
        </p:nvSpPr>
        <p:spPr bwMode="auto">
          <a:xfrm>
            <a:off x="57150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Ellipse 112"/>
          <p:cNvSpPr/>
          <p:nvPr/>
        </p:nvSpPr>
        <p:spPr bwMode="auto">
          <a:xfrm>
            <a:off x="55626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Ellipse 113"/>
          <p:cNvSpPr/>
          <p:nvPr/>
        </p:nvSpPr>
        <p:spPr bwMode="auto">
          <a:xfrm>
            <a:off x="54102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Ellipse 114"/>
          <p:cNvSpPr/>
          <p:nvPr/>
        </p:nvSpPr>
        <p:spPr bwMode="auto">
          <a:xfrm>
            <a:off x="54102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Ellipse 115"/>
          <p:cNvSpPr/>
          <p:nvPr/>
        </p:nvSpPr>
        <p:spPr bwMode="auto">
          <a:xfrm>
            <a:off x="55626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Ellipse 116"/>
          <p:cNvSpPr/>
          <p:nvPr/>
        </p:nvSpPr>
        <p:spPr bwMode="auto">
          <a:xfrm>
            <a:off x="57150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8" name="Ellipse 117"/>
          <p:cNvSpPr/>
          <p:nvPr/>
        </p:nvSpPr>
        <p:spPr bwMode="auto">
          <a:xfrm>
            <a:off x="5715000" y="1828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9" name="Ellipse 118"/>
          <p:cNvSpPr/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0" name="Rechteck 119"/>
          <p:cNvSpPr/>
          <p:nvPr/>
        </p:nvSpPr>
        <p:spPr bwMode="auto">
          <a:xfrm>
            <a:off x="5943600" y="1828800"/>
            <a:ext cx="762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6324600" y="1828800"/>
            <a:ext cx="762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Ellipse 121"/>
          <p:cNvSpPr/>
          <p:nvPr/>
        </p:nvSpPr>
        <p:spPr bwMode="auto">
          <a:xfrm>
            <a:off x="64770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Ellipse 122"/>
          <p:cNvSpPr/>
          <p:nvPr/>
        </p:nvSpPr>
        <p:spPr bwMode="auto">
          <a:xfrm>
            <a:off x="66294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mit Pfeil 123"/>
          <p:cNvCxnSpPr/>
          <p:nvPr/>
        </p:nvCxnSpPr>
        <p:spPr bwMode="auto">
          <a:xfrm>
            <a:off x="5486400" y="16764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Textfeld 124"/>
          <p:cNvSpPr txBox="1"/>
          <p:nvPr/>
        </p:nvSpPr>
        <p:spPr>
          <a:xfrm>
            <a:off x="5715000" y="1447800"/>
            <a:ext cx="778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Diffusion</a:t>
            </a:r>
            <a:endParaRPr lang="en-US" dirty="0"/>
          </a:p>
        </p:txBody>
      </p:sp>
      <p:sp>
        <p:nvSpPr>
          <p:cNvPr id="126" name="Ellipse 125"/>
          <p:cNvSpPr/>
          <p:nvPr/>
        </p:nvSpPr>
        <p:spPr bwMode="auto">
          <a:xfrm>
            <a:off x="64770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7" name="Ellipse 126"/>
          <p:cNvSpPr/>
          <p:nvPr/>
        </p:nvSpPr>
        <p:spPr bwMode="auto">
          <a:xfrm>
            <a:off x="67818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8" name="Ellipse 127"/>
          <p:cNvSpPr/>
          <p:nvPr/>
        </p:nvSpPr>
        <p:spPr bwMode="auto">
          <a:xfrm>
            <a:off x="6477000" y="2286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9" name="Ellipse 128"/>
          <p:cNvSpPr/>
          <p:nvPr/>
        </p:nvSpPr>
        <p:spPr bwMode="auto">
          <a:xfrm>
            <a:off x="66294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0" name="Ellipse 129"/>
          <p:cNvSpPr/>
          <p:nvPr/>
        </p:nvSpPr>
        <p:spPr bwMode="auto">
          <a:xfrm>
            <a:off x="69342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Ellipse 130"/>
          <p:cNvSpPr/>
          <p:nvPr/>
        </p:nvSpPr>
        <p:spPr bwMode="auto">
          <a:xfrm>
            <a:off x="70866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70104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4783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6858000" y="5410200"/>
            <a:ext cx="7620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/>
              <a:t>Wenn </a:t>
            </a:r>
            <a:r>
              <a:rPr lang="de-DE" dirty="0" smtClean="0"/>
              <a:t>Basis dünn </a:t>
            </a:r>
            <a:r>
              <a:rPr lang="de-DE" dirty="0"/>
              <a:t>ist, ist die Wahrscheinlichkeit </a:t>
            </a:r>
            <a:r>
              <a:rPr lang="de-DE" dirty="0" smtClean="0"/>
              <a:t>hoch, </a:t>
            </a:r>
            <a:r>
              <a:rPr lang="de-DE" dirty="0"/>
              <a:t>dass ein Injiziertes Elektron am Rande des Kollektors gelangt, ohne vorher zu </a:t>
            </a:r>
            <a:r>
              <a:rPr lang="de-DE" dirty="0" err="1"/>
              <a:t>rekombinieren</a:t>
            </a:r>
            <a:r>
              <a:rPr lang="de-DE" dirty="0"/>
              <a:t>. </a:t>
            </a:r>
            <a:endParaRPr lang="de-DE" dirty="0" smtClean="0"/>
          </a:p>
          <a:p>
            <a:r>
              <a:rPr lang="de-DE" dirty="0" err="1" smtClean="0"/>
              <a:t>Kollerktorstrom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5438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667000" y="4495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762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2057400" y="4828401"/>
            <a:ext cx="762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>
            <a:endCxn id="60" idx="4"/>
          </p:cNvCxnSpPr>
          <p:nvPr/>
        </p:nvCxnSpPr>
        <p:spPr bwMode="auto">
          <a:xfrm>
            <a:off x="60198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5532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6096000" y="4876800"/>
            <a:ext cx="76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65532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4953000"/>
            <a:ext cx="228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6781800" y="5943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hteck 47"/>
          <p:cNvSpPr/>
          <p:nvPr/>
        </p:nvSpPr>
        <p:spPr bwMode="auto">
          <a:xfrm>
            <a:off x="5867400" y="4876800"/>
            <a:ext cx="762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6553200" y="4953000"/>
            <a:ext cx="2667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19050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9050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667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7432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2209800" y="4038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>
            <a:stCxn id="4" idx="2"/>
            <a:endCxn id="4" idx="6"/>
          </p:cNvCxnSpPr>
          <p:nvPr/>
        </p:nvCxnSpPr>
        <p:spPr bwMode="auto">
          <a:xfrm>
            <a:off x="2209800" y="4191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25146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8194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19050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htwinkliges Dreieck 5"/>
          <p:cNvSpPr/>
          <p:nvPr/>
        </p:nvSpPr>
        <p:spPr bwMode="auto">
          <a:xfrm>
            <a:off x="2209800" y="5257800"/>
            <a:ext cx="457200" cy="177800"/>
          </a:xfrm>
          <a:prstGeom prst="rtTriangl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htwinkliges Dreieck 59"/>
          <p:cNvSpPr/>
          <p:nvPr/>
        </p:nvSpPr>
        <p:spPr bwMode="auto">
          <a:xfrm>
            <a:off x="6019800" y="4800600"/>
            <a:ext cx="533400" cy="152400"/>
          </a:xfrm>
          <a:prstGeom prst="rtTriangl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2449563" y="4343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cxnSp>
        <p:nvCxnSpPr>
          <p:cNvPr id="61" name="Gerade Verbindung 60"/>
          <p:cNvCxnSpPr/>
          <p:nvPr/>
        </p:nvCxnSpPr>
        <p:spPr bwMode="auto">
          <a:xfrm>
            <a:off x="2667000" y="4724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Freihandform 22"/>
          <p:cNvSpPr/>
          <p:nvPr/>
        </p:nvSpPr>
        <p:spPr bwMode="auto">
          <a:xfrm>
            <a:off x="6197600" y="4660900"/>
            <a:ext cx="812800" cy="584200"/>
          </a:xfrm>
          <a:custGeom>
            <a:avLst/>
            <a:gdLst>
              <a:gd name="connsiteX0" fmla="*/ 0 w 812800"/>
              <a:gd name="connsiteY0" fmla="*/ 0 h 584200"/>
              <a:gd name="connsiteX1" fmla="*/ 533400 w 812800"/>
              <a:gd name="connsiteY1" fmla="*/ 76200 h 584200"/>
              <a:gd name="connsiteX2" fmla="*/ 812800 w 812800"/>
              <a:gd name="connsiteY2" fmla="*/ 58420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584200">
                <a:moveTo>
                  <a:pt x="0" y="0"/>
                </a:moveTo>
                <a:lnTo>
                  <a:pt x="533400" y="76200"/>
                </a:lnTo>
                <a:lnTo>
                  <a:pt x="812800" y="5842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69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6858000" y="5410200"/>
            <a:ext cx="7620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21272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5438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667000" y="4495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762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2057400" y="4828401"/>
            <a:ext cx="762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>
            <a:endCxn id="60" idx="4"/>
          </p:cNvCxnSpPr>
          <p:nvPr/>
        </p:nvCxnSpPr>
        <p:spPr bwMode="auto">
          <a:xfrm>
            <a:off x="60198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5532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6096000" y="4876800"/>
            <a:ext cx="76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65532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4953000"/>
            <a:ext cx="228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6781800" y="5943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hteck 47"/>
          <p:cNvSpPr/>
          <p:nvPr/>
        </p:nvSpPr>
        <p:spPr bwMode="auto">
          <a:xfrm>
            <a:off x="5867400" y="4876800"/>
            <a:ext cx="762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6553200" y="4953000"/>
            <a:ext cx="2667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19050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9050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667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7432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2209800" y="4038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>
            <a:stCxn id="4" idx="2"/>
            <a:endCxn id="4" idx="6"/>
          </p:cNvCxnSpPr>
          <p:nvPr/>
        </p:nvCxnSpPr>
        <p:spPr bwMode="auto">
          <a:xfrm>
            <a:off x="2209800" y="4191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2514600" y="41910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5908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19050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htwinkliges Dreieck 5"/>
          <p:cNvSpPr/>
          <p:nvPr/>
        </p:nvSpPr>
        <p:spPr bwMode="auto">
          <a:xfrm>
            <a:off x="2209800" y="5257800"/>
            <a:ext cx="457200" cy="177800"/>
          </a:xfrm>
          <a:prstGeom prst="rtTriangl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htwinkliges Dreieck 59"/>
          <p:cNvSpPr/>
          <p:nvPr/>
        </p:nvSpPr>
        <p:spPr bwMode="auto">
          <a:xfrm>
            <a:off x="6019800" y="4800600"/>
            <a:ext cx="533400" cy="152400"/>
          </a:xfrm>
          <a:prstGeom prst="rtTriangl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2362200" y="43434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I~0</a:t>
            </a:r>
            <a:endParaRPr lang="de-DE" dirty="0"/>
          </a:p>
        </p:txBody>
      </p:sp>
      <p:cxnSp>
        <p:nvCxnSpPr>
          <p:cNvPr id="61" name="Gerade Verbindung 60"/>
          <p:cNvCxnSpPr/>
          <p:nvPr/>
        </p:nvCxnSpPr>
        <p:spPr bwMode="auto">
          <a:xfrm>
            <a:off x="2667000" y="4724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Freihandform 22"/>
          <p:cNvSpPr/>
          <p:nvPr/>
        </p:nvSpPr>
        <p:spPr bwMode="auto">
          <a:xfrm>
            <a:off x="6197600" y="4660900"/>
            <a:ext cx="812800" cy="584200"/>
          </a:xfrm>
          <a:custGeom>
            <a:avLst/>
            <a:gdLst>
              <a:gd name="connsiteX0" fmla="*/ 0 w 812800"/>
              <a:gd name="connsiteY0" fmla="*/ 0 h 584200"/>
              <a:gd name="connsiteX1" fmla="*/ 533400 w 812800"/>
              <a:gd name="connsiteY1" fmla="*/ 76200 h 584200"/>
              <a:gd name="connsiteX2" fmla="*/ 812800 w 812800"/>
              <a:gd name="connsiteY2" fmla="*/ 58420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584200">
                <a:moveTo>
                  <a:pt x="0" y="0"/>
                </a:moveTo>
                <a:lnTo>
                  <a:pt x="533400" y="76200"/>
                </a:lnTo>
                <a:lnTo>
                  <a:pt x="812800" y="5842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Ellipse 49"/>
          <p:cNvSpPr/>
          <p:nvPr/>
        </p:nvSpPr>
        <p:spPr bwMode="auto">
          <a:xfrm>
            <a:off x="2133600" y="4876800"/>
            <a:ext cx="914400" cy="6096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wenig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11" name="Freihandform 10"/>
          <p:cNvSpPr/>
          <p:nvPr/>
        </p:nvSpPr>
        <p:spPr bwMode="auto">
          <a:xfrm>
            <a:off x="1905000" y="3962400"/>
            <a:ext cx="923857" cy="599981"/>
          </a:xfrm>
          <a:custGeom>
            <a:avLst/>
            <a:gdLst>
              <a:gd name="connsiteX0" fmla="*/ 0 w 923857"/>
              <a:gd name="connsiteY0" fmla="*/ 15781 h 599981"/>
              <a:gd name="connsiteX1" fmla="*/ 50800 w 923857"/>
              <a:gd name="connsiteY1" fmla="*/ 15781 h 599981"/>
              <a:gd name="connsiteX2" fmla="*/ 850900 w 923857"/>
              <a:gd name="connsiteY2" fmla="*/ 53881 h 599981"/>
              <a:gd name="connsiteX3" fmla="*/ 838200 w 923857"/>
              <a:gd name="connsiteY3" fmla="*/ 599981 h 599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3857" h="599981">
                <a:moveTo>
                  <a:pt x="0" y="15781"/>
                </a:moveTo>
                <a:lnTo>
                  <a:pt x="50800" y="15781"/>
                </a:lnTo>
                <a:cubicBezTo>
                  <a:pt x="192617" y="22131"/>
                  <a:pt x="719667" y="-43486"/>
                  <a:pt x="850900" y="53881"/>
                </a:cubicBezTo>
                <a:cubicBezTo>
                  <a:pt x="982133" y="151248"/>
                  <a:pt x="910166" y="375614"/>
                  <a:pt x="838200" y="59998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Ellipse 61"/>
          <p:cNvSpPr/>
          <p:nvPr/>
        </p:nvSpPr>
        <p:spPr bwMode="auto">
          <a:xfrm>
            <a:off x="2514600" y="4114800"/>
            <a:ext cx="914400" cy="6096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wenig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Strom</a:t>
            </a:r>
          </a:p>
        </p:txBody>
      </p:sp>
      <p:sp>
        <p:nvSpPr>
          <p:cNvPr id="14" name="Freihandform 13"/>
          <p:cNvSpPr/>
          <p:nvPr/>
        </p:nvSpPr>
        <p:spPr bwMode="auto">
          <a:xfrm>
            <a:off x="1727200" y="3265188"/>
            <a:ext cx="2471430" cy="1927741"/>
          </a:xfrm>
          <a:custGeom>
            <a:avLst/>
            <a:gdLst>
              <a:gd name="connsiteX0" fmla="*/ 254000 w 2471430"/>
              <a:gd name="connsiteY0" fmla="*/ 163812 h 1927741"/>
              <a:gd name="connsiteX1" fmla="*/ 2247900 w 2471430"/>
              <a:gd name="connsiteY1" fmla="*/ 151112 h 1927741"/>
              <a:gd name="connsiteX2" fmla="*/ 2171700 w 2471430"/>
              <a:gd name="connsiteY2" fmla="*/ 1764012 h 1927741"/>
              <a:gd name="connsiteX3" fmla="*/ 0 w 2471430"/>
              <a:gd name="connsiteY3" fmla="*/ 1789412 h 1927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1430" h="1927741">
                <a:moveTo>
                  <a:pt x="254000" y="163812"/>
                </a:moveTo>
                <a:cubicBezTo>
                  <a:pt x="1091141" y="24112"/>
                  <a:pt x="1928283" y="-115588"/>
                  <a:pt x="2247900" y="151112"/>
                </a:cubicBezTo>
                <a:cubicBezTo>
                  <a:pt x="2567517" y="417812"/>
                  <a:pt x="2546350" y="1490962"/>
                  <a:pt x="2171700" y="1764012"/>
                </a:cubicBezTo>
                <a:cubicBezTo>
                  <a:pt x="1797050" y="2037062"/>
                  <a:pt x="898525" y="1913237"/>
                  <a:pt x="0" y="178941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Ellipse 62"/>
          <p:cNvSpPr/>
          <p:nvPr/>
        </p:nvSpPr>
        <p:spPr bwMode="auto">
          <a:xfrm>
            <a:off x="2895600" y="2819400"/>
            <a:ext cx="1447800" cy="6096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Haupts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trom</a:t>
            </a:r>
          </a:p>
        </p:txBody>
      </p:sp>
      <p:sp>
        <p:nvSpPr>
          <p:cNvPr id="64" name="Ellipse 63"/>
          <p:cNvSpPr/>
          <p:nvPr/>
        </p:nvSpPr>
        <p:spPr bwMode="auto">
          <a:xfrm>
            <a:off x="64770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64770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66294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64770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Ellipse 71"/>
          <p:cNvSpPr/>
          <p:nvPr/>
        </p:nvSpPr>
        <p:spPr bwMode="auto">
          <a:xfrm>
            <a:off x="66294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>
            <a:off x="67818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69342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64770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Ellipse 75"/>
          <p:cNvSpPr/>
          <p:nvPr/>
        </p:nvSpPr>
        <p:spPr bwMode="auto">
          <a:xfrm>
            <a:off x="66294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7" name="Ellipse 76"/>
          <p:cNvSpPr/>
          <p:nvPr/>
        </p:nvSpPr>
        <p:spPr bwMode="auto">
          <a:xfrm>
            <a:off x="67818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Ellipse 77"/>
          <p:cNvSpPr/>
          <p:nvPr/>
        </p:nvSpPr>
        <p:spPr bwMode="auto">
          <a:xfrm>
            <a:off x="69342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Ellipse 79"/>
          <p:cNvSpPr/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Ellipse 80"/>
          <p:cNvSpPr/>
          <p:nvPr/>
        </p:nvSpPr>
        <p:spPr bwMode="auto">
          <a:xfrm>
            <a:off x="66294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67818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Ellipse 82"/>
          <p:cNvSpPr/>
          <p:nvPr/>
        </p:nvSpPr>
        <p:spPr bwMode="auto">
          <a:xfrm>
            <a:off x="69342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>
            <a:off x="67818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Ellipse 88"/>
          <p:cNvSpPr/>
          <p:nvPr/>
        </p:nvSpPr>
        <p:spPr bwMode="auto">
          <a:xfrm>
            <a:off x="67818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69342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5410200" y="2133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Ellipse 105"/>
          <p:cNvSpPr/>
          <p:nvPr/>
        </p:nvSpPr>
        <p:spPr bwMode="auto">
          <a:xfrm>
            <a:off x="5410200" y="1981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Ellipse 106"/>
          <p:cNvSpPr/>
          <p:nvPr/>
        </p:nvSpPr>
        <p:spPr bwMode="auto">
          <a:xfrm>
            <a:off x="5562600" y="1981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Ellipse 107"/>
          <p:cNvSpPr/>
          <p:nvPr/>
        </p:nvSpPr>
        <p:spPr bwMode="auto">
          <a:xfrm>
            <a:off x="5562600" y="1828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Ellipse 108"/>
          <p:cNvSpPr/>
          <p:nvPr/>
        </p:nvSpPr>
        <p:spPr bwMode="auto">
          <a:xfrm>
            <a:off x="5715000" y="1981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Ellipse 109"/>
          <p:cNvSpPr/>
          <p:nvPr/>
        </p:nvSpPr>
        <p:spPr bwMode="auto">
          <a:xfrm>
            <a:off x="5715000" y="2133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1" name="Ellipse 110"/>
          <p:cNvSpPr/>
          <p:nvPr/>
        </p:nvSpPr>
        <p:spPr bwMode="auto">
          <a:xfrm>
            <a:off x="5562600" y="2133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Ellipse 111"/>
          <p:cNvSpPr/>
          <p:nvPr/>
        </p:nvSpPr>
        <p:spPr bwMode="auto">
          <a:xfrm>
            <a:off x="5715000" y="2286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Ellipse 112"/>
          <p:cNvSpPr/>
          <p:nvPr/>
        </p:nvSpPr>
        <p:spPr bwMode="auto">
          <a:xfrm>
            <a:off x="5562600" y="2286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Ellipse 113"/>
          <p:cNvSpPr/>
          <p:nvPr/>
        </p:nvSpPr>
        <p:spPr bwMode="auto">
          <a:xfrm>
            <a:off x="5410200" y="2286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Ellipse 114"/>
          <p:cNvSpPr/>
          <p:nvPr/>
        </p:nvSpPr>
        <p:spPr bwMode="auto">
          <a:xfrm>
            <a:off x="57150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Ellipse 115"/>
          <p:cNvSpPr/>
          <p:nvPr/>
        </p:nvSpPr>
        <p:spPr bwMode="auto">
          <a:xfrm>
            <a:off x="55626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Ellipse 116"/>
          <p:cNvSpPr/>
          <p:nvPr/>
        </p:nvSpPr>
        <p:spPr bwMode="auto">
          <a:xfrm>
            <a:off x="54102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8" name="Ellipse 117"/>
          <p:cNvSpPr/>
          <p:nvPr/>
        </p:nvSpPr>
        <p:spPr bwMode="auto">
          <a:xfrm>
            <a:off x="54102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9" name="Ellipse 118"/>
          <p:cNvSpPr/>
          <p:nvPr/>
        </p:nvSpPr>
        <p:spPr bwMode="auto">
          <a:xfrm>
            <a:off x="55626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0" name="Ellipse 119"/>
          <p:cNvSpPr/>
          <p:nvPr/>
        </p:nvSpPr>
        <p:spPr bwMode="auto">
          <a:xfrm>
            <a:off x="57150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Ellipse 120"/>
          <p:cNvSpPr/>
          <p:nvPr/>
        </p:nvSpPr>
        <p:spPr bwMode="auto">
          <a:xfrm>
            <a:off x="5715000" y="1828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Ellipse 121"/>
          <p:cNvSpPr/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5943600" y="1828800"/>
            <a:ext cx="762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6324600" y="1828800"/>
            <a:ext cx="762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Ellipse 124"/>
          <p:cNvSpPr/>
          <p:nvPr/>
        </p:nvSpPr>
        <p:spPr bwMode="auto">
          <a:xfrm>
            <a:off x="64770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6" name="Ellipse 125"/>
          <p:cNvSpPr/>
          <p:nvPr/>
        </p:nvSpPr>
        <p:spPr bwMode="auto">
          <a:xfrm>
            <a:off x="66294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mit Pfeil 126"/>
          <p:cNvCxnSpPr/>
          <p:nvPr/>
        </p:nvCxnSpPr>
        <p:spPr bwMode="auto">
          <a:xfrm>
            <a:off x="5486400" y="16764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5715000" y="1447800"/>
            <a:ext cx="778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Diffusion</a:t>
            </a:r>
            <a:endParaRPr lang="en-US" dirty="0"/>
          </a:p>
        </p:txBody>
      </p:sp>
      <p:sp>
        <p:nvSpPr>
          <p:cNvPr id="129" name="Ellipse 128"/>
          <p:cNvSpPr/>
          <p:nvPr/>
        </p:nvSpPr>
        <p:spPr bwMode="auto">
          <a:xfrm>
            <a:off x="64770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0" name="Ellipse 129"/>
          <p:cNvSpPr/>
          <p:nvPr/>
        </p:nvSpPr>
        <p:spPr bwMode="auto">
          <a:xfrm>
            <a:off x="67818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Ellipse 130"/>
          <p:cNvSpPr/>
          <p:nvPr/>
        </p:nvSpPr>
        <p:spPr bwMode="auto">
          <a:xfrm>
            <a:off x="6477000" y="2286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2" name="Ellipse 131"/>
          <p:cNvSpPr/>
          <p:nvPr/>
        </p:nvSpPr>
        <p:spPr bwMode="auto">
          <a:xfrm>
            <a:off x="66294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Ellipse 132"/>
          <p:cNvSpPr/>
          <p:nvPr/>
        </p:nvSpPr>
        <p:spPr bwMode="auto">
          <a:xfrm>
            <a:off x="69342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5" name="Gerade Verbindung mit Pfeil 134"/>
          <p:cNvCxnSpPr/>
          <p:nvPr/>
        </p:nvCxnSpPr>
        <p:spPr bwMode="auto">
          <a:xfrm>
            <a:off x="70104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Rechteck 135"/>
          <p:cNvSpPr/>
          <p:nvPr/>
        </p:nvSpPr>
        <p:spPr bwMode="auto">
          <a:xfrm>
            <a:off x="7620000" y="1828800"/>
            <a:ext cx="2286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7162800" y="1828800"/>
            <a:ext cx="2286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Ellipse 137"/>
          <p:cNvSpPr/>
          <p:nvPr/>
        </p:nvSpPr>
        <p:spPr bwMode="auto">
          <a:xfrm>
            <a:off x="71628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9" name="Ellipse 138"/>
          <p:cNvSpPr/>
          <p:nvPr/>
        </p:nvSpPr>
        <p:spPr bwMode="auto">
          <a:xfrm>
            <a:off x="73914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Ellipse 139"/>
          <p:cNvSpPr/>
          <p:nvPr/>
        </p:nvSpPr>
        <p:spPr bwMode="auto">
          <a:xfrm>
            <a:off x="76962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1" name="Ellipse 140"/>
          <p:cNvSpPr/>
          <p:nvPr/>
        </p:nvSpPr>
        <p:spPr bwMode="auto">
          <a:xfrm>
            <a:off x="8153400" y="2971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2" name="Ellipse 141"/>
          <p:cNvSpPr/>
          <p:nvPr/>
        </p:nvSpPr>
        <p:spPr bwMode="auto">
          <a:xfrm>
            <a:off x="8153400" y="2819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" name="Ellipse 142"/>
          <p:cNvSpPr/>
          <p:nvPr/>
        </p:nvSpPr>
        <p:spPr bwMode="auto">
          <a:xfrm>
            <a:off x="8305800" y="2819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4" name="Ellipse 143"/>
          <p:cNvSpPr/>
          <p:nvPr/>
        </p:nvSpPr>
        <p:spPr bwMode="auto">
          <a:xfrm>
            <a:off x="8305800" y="2667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5" name="Ellipse 144"/>
          <p:cNvSpPr/>
          <p:nvPr/>
        </p:nvSpPr>
        <p:spPr bwMode="auto">
          <a:xfrm>
            <a:off x="8458200" y="2819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6" name="Ellipse 145"/>
          <p:cNvSpPr/>
          <p:nvPr/>
        </p:nvSpPr>
        <p:spPr bwMode="auto">
          <a:xfrm>
            <a:off x="8458200" y="2971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7" name="Ellipse 146"/>
          <p:cNvSpPr/>
          <p:nvPr/>
        </p:nvSpPr>
        <p:spPr bwMode="auto">
          <a:xfrm>
            <a:off x="8305800" y="2971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8" name="Ellipse 147"/>
          <p:cNvSpPr/>
          <p:nvPr/>
        </p:nvSpPr>
        <p:spPr bwMode="auto">
          <a:xfrm>
            <a:off x="8458200" y="3124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9" name="Ellipse 148"/>
          <p:cNvSpPr/>
          <p:nvPr/>
        </p:nvSpPr>
        <p:spPr bwMode="auto">
          <a:xfrm>
            <a:off x="8305800" y="3124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0" name="Ellipse 149"/>
          <p:cNvSpPr/>
          <p:nvPr/>
        </p:nvSpPr>
        <p:spPr bwMode="auto">
          <a:xfrm>
            <a:off x="8153400" y="3124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1" name="Ellipse 150"/>
          <p:cNvSpPr/>
          <p:nvPr/>
        </p:nvSpPr>
        <p:spPr bwMode="auto">
          <a:xfrm>
            <a:off x="84582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2" name="Ellipse 151"/>
          <p:cNvSpPr/>
          <p:nvPr/>
        </p:nvSpPr>
        <p:spPr bwMode="auto">
          <a:xfrm>
            <a:off x="83058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3" name="Ellipse 152"/>
          <p:cNvSpPr/>
          <p:nvPr/>
        </p:nvSpPr>
        <p:spPr bwMode="auto">
          <a:xfrm>
            <a:off x="81534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4" name="Ellipse 153"/>
          <p:cNvSpPr/>
          <p:nvPr/>
        </p:nvSpPr>
        <p:spPr bwMode="auto">
          <a:xfrm>
            <a:off x="81534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5" name="Ellipse 154"/>
          <p:cNvSpPr/>
          <p:nvPr/>
        </p:nvSpPr>
        <p:spPr bwMode="auto">
          <a:xfrm>
            <a:off x="83058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6" name="Ellipse 155"/>
          <p:cNvSpPr/>
          <p:nvPr/>
        </p:nvSpPr>
        <p:spPr bwMode="auto">
          <a:xfrm>
            <a:off x="84582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7" name="Ellipse 156"/>
          <p:cNvSpPr/>
          <p:nvPr/>
        </p:nvSpPr>
        <p:spPr bwMode="auto">
          <a:xfrm>
            <a:off x="8458200" y="2667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8" name="Ellipse 157"/>
          <p:cNvSpPr/>
          <p:nvPr/>
        </p:nvSpPr>
        <p:spPr bwMode="auto">
          <a:xfrm>
            <a:off x="8153400" y="2667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r Verbinder 18"/>
          <p:cNvCxnSpPr/>
          <p:nvPr/>
        </p:nvCxnSpPr>
        <p:spPr bwMode="auto">
          <a:xfrm>
            <a:off x="7848600" y="2743200"/>
            <a:ext cx="2286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Ellipse 158"/>
          <p:cNvSpPr/>
          <p:nvPr/>
        </p:nvSpPr>
        <p:spPr bwMode="auto">
          <a:xfrm>
            <a:off x="7924800" y="2971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96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smtClean="0"/>
              <a:t>Transistor: zwei Arten</a:t>
            </a:r>
          </a:p>
          <a:p>
            <a:r>
              <a:rPr lang="de-DE" dirty="0" smtClean="0"/>
              <a:t>Bipolar, FET</a:t>
            </a:r>
          </a:p>
          <a:p>
            <a:r>
              <a:rPr lang="de-DE" dirty="0" smtClean="0"/>
              <a:t>QM, HL</a:t>
            </a:r>
          </a:p>
          <a:p>
            <a:r>
              <a:rPr lang="de-DE" dirty="0" smtClean="0"/>
              <a:t>Bändermodell</a:t>
            </a:r>
          </a:p>
          <a:p>
            <a:r>
              <a:rPr lang="de-DE" dirty="0"/>
              <a:t>Valenzband </a:t>
            </a:r>
            <a:r>
              <a:rPr lang="de-DE" dirty="0" smtClean="0"/>
              <a:t>voll, Leitungsband leer -&gt; R</a:t>
            </a:r>
          </a:p>
          <a:p>
            <a:r>
              <a:rPr lang="de-DE" dirty="0" smtClean="0"/>
              <a:t>P-&gt;e N (1/1e6)</a:t>
            </a:r>
          </a:p>
          <a:p>
            <a:r>
              <a:rPr lang="de-DE" dirty="0" smtClean="0"/>
              <a:t>B&lt;-e P</a:t>
            </a:r>
          </a:p>
          <a:p>
            <a:r>
              <a:rPr lang="de-DE" dirty="0" smtClean="0"/>
              <a:t>Zwei Darstellungen -&gt; Ladungsdichten/Potentiale</a:t>
            </a:r>
          </a:p>
          <a:p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5438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1524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1981200" y="4828401"/>
            <a:ext cx="1524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3048000" y="4828401"/>
            <a:ext cx="1524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3352800" y="4828401"/>
            <a:ext cx="1524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4648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4648200"/>
            <a:ext cx="2286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7086600" y="4648200"/>
            <a:ext cx="2286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Rechteck 72"/>
          <p:cNvSpPr/>
          <p:nvPr/>
        </p:nvSpPr>
        <p:spPr bwMode="auto">
          <a:xfrm>
            <a:off x="6096000" y="4876800"/>
            <a:ext cx="1524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Rechteck 73"/>
          <p:cNvSpPr/>
          <p:nvPr/>
        </p:nvSpPr>
        <p:spPr bwMode="auto">
          <a:xfrm>
            <a:off x="6858000" y="4876800"/>
            <a:ext cx="1524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Rechteck 74"/>
          <p:cNvSpPr/>
          <p:nvPr/>
        </p:nvSpPr>
        <p:spPr bwMode="auto">
          <a:xfrm>
            <a:off x="5791200" y="4876800"/>
            <a:ext cx="1524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162800" y="4876800"/>
            <a:ext cx="1524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1" name="Gerade Verbindung mit Pfeil 14350"/>
          <p:cNvCxnSpPr/>
          <p:nvPr/>
        </p:nvCxnSpPr>
        <p:spPr bwMode="auto">
          <a:xfrm>
            <a:off x="2362200" y="40386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2" name="Textfeld 14351"/>
          <p:cNvSpPr txBox="1"/>
          <p:nvPr/>
        </p:nvSpPr>
        <p:spPr>
          <a:xfrm>
            <a:off x="2362200" y="4114800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Blau - Barriere für 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743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smtClean="0"/>
              <a:t>Bipolar -&gt; Diffusionsstrom</a:t>
            </a:r>
          </a:p>
          <a:p>
            <a:r>
              <a:rPr lang="de-DE" dirty="0" smtClean="0"/>
              <a:t>FET -&gt; Driftstrom (wie Widerstand)</a:t>
            </a:r>
          </a:p>
          <a:p>
            <a:r>
              <a:rPr lang="de-DE" dirty="0" smtClean="0"/>
              <a:t>Bipolar -&gt; Stromverstärker</a:t>
            </a:r>
          </a:p>
          <a:p>
            <a:r>
              <a:rPr lang="de-DE" dirty="0" smtClean="0"/>
              <a:t>FET -&gt; Strom durch Spannung kontrolliert</a:t>
            </a:r>
          </a:p>
          <a:p>
            <a:r>
              <a:rPr lang="de-DE" dirty="0" smtClean="0"/>
              <a:t>Bipolar </a:t>
            </a:r>
            <a:r>
              <a:rPr lang="de-DE" dirty="0"/>
              <a:t>-&gt;</a:t>
            </a:r>
            <a:r>
              <a:rPr lang="de-DE" dirty="0" smtClean="0"/>
              <a:t> kein richtiger Schalter</a:t>
            </a:r>
          </a:p>
          <a:p>
            <a:r>
              <a:rPr lang="de-DE" dirty="0" smtClean="0"/>
              <a:t>FET </a:t>
            </a:r>
            <a:r>
              <a:rPr lang="de-DE" dirty="0"/>
              <a:t>-&gt;</a:t>
            </a:r>
            <a:r>
              <a:rPr lang="de-DE" dirty="0" smtClean="0"/>
              <a:t> Schalter</a:t>
            </a:r>
          </a:p>
          <a:p>
            <a:r>
              <a:rPr lang="de-DE" dirty="0" smtClean="0"/>
              <a:t>FET -&gt; Strom an der Halbleiteroberfläche</a:t>
            </a:r>
          </a:p>
          <a:p>
            <a:r>
              <a:rPr lang="de-DE" dirty="0" smtClean="0"/>
              <a:t>Bipolar -&gt; Strom im </a:t>
            </a:r>
            <a:r>
              <a:rPr lang="de-DE" dirty="0" err="1" smtClean="0"/>
              <a:t>Bulk</a:t>
            </a:r>
            <a:r>
              <a:rPr lang="de-DE" dirty="0" smtClean="0"/>
              <a:t> (Körper/Volumen) des Transistors</a:t>
            </a:r>
          </a:p>
          <a:p>
            <a:r>
              <a:rPr lang="de-DE" dirty="0" smtClean="0"/>
              <a:t>FET -&gt; dünnes Isolator wichtig</a:t>
            </a:r>
          </a:p>
          <a:p>
            <a:r>
              <a:rPr lang="de-DE" dirty="0" smtClean="0"/>
              <a:t>Bipolar -&gt; dünne Basisschicht wichtig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517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hteck 216"/>
          <p:cNvSpPr/>
          <p:nvPr/>
        </p:nvSpPr>
        <p:spPr bwMode="auto">
          <a:xfrm>
            <a:off x="5257800" y="3048000"/>
            <a:ext cx="1371600" cy="152400"/>
          </a:xfrm>
          <a:prstGeom prst="rect">
            <a:avLst/>
          </a:prstGeom>
          <a:solidFill>
            <a:srgbClr val="FF070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0" name="Rechteck 189"/>
          <p:cNvSpPr/>
          <p:nvPr/>
        </p:nvSpPr>
        <p:spPr bwMode="auto">
          <a:xfrm>
            <a:off x="1447800" y="2743200"/>
            <a:ext cx="2743200" cy="685800"/>
          </a:xfrm>
          <a:prstGeom prst="rect">
            <a:avLst/>
          </a:prstGeom>
          <a:solidFill>
            <a:srgbClr val="FF070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5" name="Gerader Verbinder 4"/>
          <p:cNvCxnSpPr/>
          <p:nvPr/>
        </p:nvCxnSpPr>
        <p:spPr bwMode="auto">
          <a:xfrm>
            <a:off x="1447800" y="27432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echteck 180"/>
          <p:cNvSpPr/>
          <p:nvPr/>
        </p:nvSpPr>
        <p:spPr bwMode="auto">
          <a:xfrm>
            <a:off x="2514600" y="2362200"/>
            <a:ext cx="609600" cy="304800"/>
          </a:xfrm>
          <a:prstGeom prst="rect">
            <a:avLst/>
          </a:prstGeom>
          <a:solidFill>
            <a:srgbClr val="00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7" name="Rechteck 186"/>
          <p:cNvSpPr/>
          <p:nvPr/>
        </p:nvSpPr>
        <p:spPr bwMode="auto">
          <a:xfrm>
            <a:off x="1905000" y="2743200"/>
            <a:ext cx="609600" cy="304800"/>
          </a:xfrm>
          <a:prstGeom prst="rect">
            <a:avLst/>
          </a:prstGeom>
          <a:solidFill>
            <a:srgbClr val="00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8" name="Rechteck 187"/>
          <p:cNvSpPr/>
          <p:nvPr/>
        </p:nvSpPr>
        <p:spPr bwMode="auto">
          <a:xfrm>
            <a:off x="3124200" y="2743200"/>
            <a:ext cx="609600" cy="304800"/>
          </a:xfrm>
          <a:prstGeom prst="rect">
            <a:avLst/>
          </a:prstGeom>
          <a:solidFill>
            <a:srgbClr val="00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1" name="Rechteck 190"/>
          <p:cNvSpPr/>
          <p:nvPr/>
        </p:nvSpPr>
        <p:spPr bwMode="auto">
          <a:xfrm>
            <a:off x="2514600" y="2743200"/>
            <a:ext cx="609600" cy="76200"/>
          </a:xfrm>
          <a:prstGeom prst="rect">
            <a:avLst/>
          </a:prstGeom>
          <a:solidFill>
            <a:srgbClr val="00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2" name="Rechteck 191"/>
          <p:cNvSpPr/>
          <p:nvPr/>
        </p:nvSpPr>
        <p:spPr bwMode="auto">
          <a:xfrm>
            <a:off x="5257800" y="2743200"/>
            <a:ext cx="1371600" cy="304800"/>
          </a:xfrm>
          <a:prstGeom prst="rect">
            <a:avLst/>
          </a:prstGeom>
          <a:solidFill>
            <a:srgbClr val="00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8" name="Rechteck 217"/>
          <p:cNvSpPr/>
          <p:nvPr/>
        </p:nvSpPr>
        <p:spPr bwMode="auto">
          <a:xfrm>
            <a:off x="5257800" y="3200400"/>
            <a:ext cx="1371600" cy="304800"/>
          </a:xfrm>
          <a:prstGeom prst="rect">
            <a:avLst/>
          </a:prstGeom>
          <a:solidFill>
            <a:srgbClr val="00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r Verbinder 8"/>
          <p:cNvCxnSpPr>
            <a:endCxn id="181" idx="0"/>
          </p:cNvCxnSpPr>
          <p:nvPr/>
        </p:nvCxnSpPr>
        <p:spPr bwMode="auto">
          <a:xfrm>
            <a:off x="2819400" y="1905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r Verbinder 219"/>
          <p:cNvCxnSpPr/>
          <p:nvPr/>
        </p:nvCxnSpPr>
        <p:spPr bwMode="auto">
          <a:xfrm>
            <a:off x="3429000" y="2286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r Verbinder 220"/>
          <p:cNvCxnSpPr/>
          <p:nvPr/>
        </p:nvCxnSpPr>
        <p:spPr bwMode="auto">
          <a:xfrm>
            <a:off x="2209800" y="2286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r Verbinder 221"/>
          <p:cNvCxnSpPr/>
          <p:nvPr/>
        </p:nvCxnSpPr>
        <p:spPr bwMode="auto">
          <a:xfrm>
            <a:off x="5943600" y="2286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r Verbinder 225"/>
          <p:cNvCxnSpPr/>
          <p:nvPr/>
        </p:nvCxnSpPr>
        <p:spPr bwMode="auto">
          <a:xfrm>
            <a:off x="5943600" y="3505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r Verbinder 227"/>
          <p:cNvCxnSpPr/>
          <p:nvPr/>
        </p:nvCxnSpPr>
        <p:spPr bwMode="auto">
          <a:xfrm>
            <a:off x="6629400" y="3124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438400" y="18288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en-US" dirty="0"/>
          </a:p>
        </p:txBody>
      </p:sp>
      <p:sp>
        <p:nvSpPr>
          <p:cNvPr id="229" name="Textfeld 228"/>
          <p:cNvSpPr txBox="1"/>
          <p:nvPr/>
        </p:nvSpPr>
        <p:spPr>
          <a:xfrm>
            <a:off x="5486400" y="23622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en-US" dirty="0"/>
          </a:p>
        </p:txBody>
      </p:sp>
      <p:sp>
        <p:nvSpPr>
          <p:cNvPr id="230" name="Textfeld 229"/>
          <p:cNvSpPr txBox="1"/>
          <p:nvPr/>
        </p:nvSpPr>
        <p:spPr>
          <a:xfrm>
            <a:off x="6853878" y="28194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en-US" dirty="0"/>
          </a:p>
        </p:txBody>
      </p:sp>
      <p:sp>
        <p:nvSpPr>
          <p:cNvPr id="231" name="Textfeld 230"/>
          <p:cNvSpPr txBox="1"/>
          <p:nvPr/>
        </p:nvSpPr>
        <p:spPr>
          <a:xfrm>
            <a:off x="3429000" y="22860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en-US" dirty="0"/>
          </a:p>
        </p:txBody>
      </p:sp>
      <p:cxnSp>
        <p:nvCxnSpPr>
          <p:cNvPr id="17" name="Gerader Verbinder 16"/>
          <p:cNvCxnSpPr/>
          <p:nvPr/>
        </p:nvCxnSpPr>
        <p:spPr bwMode="auto">
          <a:xfrm>
            <a:off x="2057400" y="2286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r Verbinder 231"/>
          <p:cNvCxnSpPr/>
          <p:nvPr/>
        </p:nvCxnSpPr>
        <p:spPr bwMode="auto">
          <a:xfrm>
            <a:off x="5791200" y="3962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88"/>
          <p:cNvCxnSpPr/>
          <p:nvPr/>
        </p:nvCxnSpPr>
        <p:spPr bwMode="auto">
          <a:xfrm>
            <a:off x="4876800" y="5334000"/>
            <a:ext cx="5334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89"/>
          <p:cNvCxnSpPr/>
          <p:nvPr/>
        </p:nvCxnSpPr>
        <p:spPr bwMode="auto">
          <a:xfrm>
            <a:off x="5410200" y="4876800"/>
            <a:ext cx="0" cy="914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91"/>
          <p:cNvCxnSpPr/>
          <p:nvPr/>
        </p:nvCxnSpPr>
        <p:spPr bwMode="auto">
          <a:xfrm flipV="1">
            <a:off x="5410200" y="4876800"/>
            <a:ext cx="533400" cy="4572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92"/>
          <p:cNvCxnSpPr/>
          <p:nvPr/>
        </p:nvCxnSpPr>
        <p:spPr bwMode="auto">
          <a:xfrm>
            <a:off x="5943600" y="4343400"/>
            <a:ext cx="0" cy="533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93"/>
          <p:cNvCxnSpPr/>
          <p:nvPr/>
        </p:nvCxnSpPr>
        <p:spPr bwMode="auto">
          <a:xfrm>
            <a:off x="5410200" y="5334000"/>
            <a:ext cx="533400" cy="4572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94"/>
          <p:cNvCxnSpPr/>
          <p:nvPr/>
        </p:nvCxnSpPr>
        <p:spPr bwMode="auto">
          <a:xfrm>
            <a:off x="5943600" y="5791200"/>
            <a:ext cx="0" cy="533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12"/>
          <p:cNvCxnSpPr/>
          <p:nvPr/>
        </p:nvCxnSpPr>
        <p:spPr bwMode="auto">
          <a:xfrm>
            <a:off x="1600200" y="5334000"/>
            <a:ext cx="5334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14"/>
          <p:cNvCxnSpPr/>
          <p:nvPr/>
        </p:nvCxnSpPr>
        <p:spPr bwMode="auto">
          <a:xfrm>
            <a:off x="2133600" y="4876800"/>
            <a:ext cx="0" cy="914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53"/>
          <p:cNvCxnSpPr/>
          <p:nvPr/>
        </p:nvCxnSpPr>
        <p:spPr bwMode="auto">
          <a:xfrm>
            <a:off x="2286000" y="4876800"/>
            <a:ext cx="0" cy="914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54"/>
          <p:cNvCxnSpPr/>
          <p:nvPr/>
        </p:nvCxnSpPr>
        <p:spPr bwMode="auto">
          <a:xfrm>
            <a:off x="2286000" y="4876800"/>
            <a:ext cx="5334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3" name="Gerade Verbindung 55"/>
          <p:cNvCxnSpPr/>
          <p:nvPr/>
        </p:nvCxnSpPr>
        <p:spPr bwMode="auto">
          <a:xfrm>
            <a:off x="2819400" y="4343400"/>
            <a:ext cx="0" cy="533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58"/>
          <p:cNvCxnSpPr/>
          <p:nvPr/>
        </p:nvCxnSpPr>
        <p:spPr bwMode="auto">
          <a:xfrm>
            <a:off x="2286000" y="5791200"/>
            <a:ext cx="5334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Gerade Verbindung 59"/>
          <p:cNvCxnSpPr/>
          <p:nvPr/>
        </p:nvCxnSpPr>
        <p:spPr bwMode="auto">
          <a:xfrm>
            <a:off x="2819400" y="5791200"/>
            <a:ext cx="0" cy="533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0855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TTL NAND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985837"/>
            <a:ext cx="419100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23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TTL NAND – U1 = 0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985837"/>
            <a:ext cx="4191000" cy="488632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124200" y="2895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4114800" y="3352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1148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5510617" y="3429000"/>
            <a:ext cx="678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5-2*0.6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4800600" y="3886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4419600" y="30480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sperrt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5181600" y="39624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sperrt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5181600" y="2514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leitet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95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TTL NAND – U1/2 = 1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985837"/>
            <a:ext cx="4191000" cy="4886325"/>
          </a:xfrm>
          <a:prstGeom prst="rect">
            <a:avLst/>
          </a:prstGeom>
        </p:spPr>
      </p:pic>
      <p:cxnSp>
        <p:nvCxnSpPr>
          <p:cNvPr id="6" name="Gerade Verbindung mit Pfeil 5"/>
          <p:cNvCxnSpPr/>
          <p:nvPr/>
        </p:nvCxnSpPr>
        <p:spPr bwMode="auto">
          <a:xfrm>
            <a:off x="4114800" y="3352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84343" y="3429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IB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5510617" y="3429000"/>
            <a:ext cx="678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5-2*0.6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4679516" y="25146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~0</a:t>
            </a:r>
            <a:endParaRPr lang="en-US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4800600" y="4038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172200" y="3429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~0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4724400" y="3733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IB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4454065" y="3048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leitet</a:t>
            </a:r>
            <a:endParaRPr 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5216065" y="39624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leitet</a:t>
            </a:r>
            <a:endParaRPr lang="en-US" dirty="0"/>
          </a:p>
        </p:txBody>
      </p:sp>
      <p:sp>
        <p:nvSpPr>
          <p:cNvPr id="16" name="Textfeld 15"/>
          <p:cNvSpPr txBox="1"/>
          <p:nvPr/>
        </p:nvSpPr>
        <p:spPr>
          <a:xfrm>
            <a:off x="5147136" y="25146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sperrt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8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Logische Bausteine in TTL-Technik haben gegenüber </a:t>
            </a:r>
            <a:r>
              <a:rPr lang="de-DE" dirty="0">
                <a:hlinkClick r:id="rId2" tooltip="Complementary Metal Oxide Semiconductor"/>
              </a:rPr>
              <a:t>CMOS</a:t>
            </a:r>
            <a:r>
              <a:rPr lang="de-DE" dirty="0"/>
              <a:t>-Bausteinen den Vorteil, </a:t>
            </a:r>
            <a:r>
              <a:rPr lang="de-DE" b="1" dirty="0"/>
              <a:t>dass sie unempfindlicher gegenüber elektrostatischen Entladungen sind. </a:t>
            </a:r>
            <a:r>
              <a:rPr lang="de-DE" dirty="0"/>
              <a:t>Der Nachteil liegt wegen der stromgesteuerten Transistoren in einer im Vergleich zu CMOS deutlich höheren </a:t>
            </a:r>
            <a:r>
              <a:rPr lang="de-DE" b="1" dirty="0"/>
              <a:t>Leistungsaufnahme </a:t>
            </a:r>
            <a:r>
              <a:rPr lang="de-DE" dirty="0"/>
              <a:t>(Stromverbrauch) bei statischem Betrieb</a:t>
            </a:r>
            <a:r>
              <a:rPr lang="de-DE" dirty="0" smtClean="0"/>
              <a:t>.</a:t>
            </a:r>
          </a:p>
          <a:p>
            <a:r>
              <a:rPr lang="de-DE" dirty="0"/>
              <a:t>Eine Besonderheit von TTL-Schaltungen besteht darin, dass an Eingängen jedes Potential zwischen 0 V und 5 V liegen darf und sie daher auch </a:t>
            </a:r>
            <a:r>
              <a:rPr lang="de-DE" b="1" dirty="0" err="1"/>
              <a:t>unbeschaltet</a:t>
            </a:r>
            <a:r>
              <a:rPr lang="de-DE" b="1" dirty="0"/>
              <a:t> bleiben dürfen</a:t>
            </a:r>
            <a:r>
              <a:rPr lang="de-DE" dirty="0"/>
              <a:t>, ohne dass </a:t>
            </a:r>
            <a:r>
              <a:rPr lang="de-DE" dirty="0" err="1"/>
              <a:t>untolerierbar</a:t>
            </a:r>
            <a:r>
              <a:rPr lang="de-DE" dirty="0"/>
              <a:t> große Querströme entstehen. Eine Besonderheit einer diskret aufgebauten TTL-Schaltung besteht darin, dass </a:t>
            </a:r>
            <a:r>
              <a:rPr lang="de-DE" dirty="0" err="1"/>
              <a:t>unbeschaltete</a:t>
            </a:r>
            <a:r>
              <a:rPr lang="de-DE" dirty="0"/>
              <a:t> Eingänge wirken, als lägen sie auf High-Pegel.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78789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ECL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838200"/>
            <a:ext cx="66675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5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ECL-Familie gehört zu den schnellsten erhältlichen Logikfamilien. Dies wird erreicht, da (anders als zum Beispiel bei der </a:t>
            </a:r>
            <a:r>
              <a:rPr lang="de-DE" dirty="0">
                <a:hlinkClick r:id="rId2" tooltip="Transistor-Transistor-Logik"/>
              </a:rPr>
              <a:t>Transistor-Transistor-Logik</a:t>
            </a:r>
            <a:r>
              <a:rPr lang="de-DE" dirty="0"/>
              <a:t>) im normalen Betriebszustand kein Transistor in Sättigung geht. </a:t>
            </a:r>
            <a:endParaRPr lang="de-DE" dirty="0" smtClean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2252662"/>
            <a:ext cx="41910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60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659063" y="3625850"/>
            <a:ext cx="1489075" cy="2652713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3084513" y="5213350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H="1">
            <a:off x="2978150" y="531971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1" name="Freeform 5"/>
          <p:cNvSpPr>
            <a:spLocks/>
          </p:cNvSpPr>
          <p:nvPr/>
        </p:nvSpPr>
        <p:spPr bwMode="auto">
          <a:xfrm>
            <a:off x="3138488" y="5106988"/>
            <a:ext cx="106362" cy="427037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3297238" y="5692775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3403600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3403600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 rot="10800000">
            <a:off x="3351213" y="6011863"/>
            <a:ext cx="106362" cy="539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3244850" y="5534025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rot="10800000">
            <a:off x="3403600" y="5534025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3722688" y="5213350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3722688" y="5319713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 flipH="1">
            <a:off x="3563938" y="5106988"/>
            <a:ext cx="106362" cy="427037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3244850" y="5106988"/>
            <a:ext cx="212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084513" y="45751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2978150" y="404336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2925763" y="4149725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3032125" y="40433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3722688" y="45751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3563938" y="46815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3457575" y="478790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9" name="Freeform 23"/>
          <p:cNvSpPr>
            <a:spLocks/>
          </p:cNvSpPr>
          <p:nvPr/>
        </p:nvSpPr>
        <p:spPr bwMode="auto">
          <a:xfrm>
            <a:off x="3616325" y="4575175"/>
            <a:ext cx="106363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 flipH="1">
            <a:off x="3244850" y="46815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3244850" y="478790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2" name="Freeform 26"/>
          <p:cNvSpPr>
            <a:spLocks/>
          </p:cNvSpPr>
          <p:nvPr/>
        </p:nvSpPr>
        <p:spPr bwMode="auto">
          <a:xfrm flipH="1">
            <a:off x="3084513" y="4575175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2819400" y="46815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 flipH="1">
            <a:off x="2713038" y="4787900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5" name="Freeform 29"/>
          <p:cNvSpPr>
            <a:spLocks/>
          </p:cNvSpPr>
          <p:nvPr/>
        </p:nvSpPr>
        <p:spPr bwMode="auto">
          <a:xfrm>
            <a:off x="2871788" y="4575175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>
            <a:off x="3084513" y="5000625"/>
            <a:ext cx="638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>
            <a:off x="2978150" y="4575175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>
            <a:off x="2978150" y="50006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9" name="Line 33"/>
          <p:cNvSpPr>
            <a:spLocks noChangeShapeType="1"/>
          </p:cNvSpPr>
          <p:nvPr/>
        </p:nvSpPr>
        <p:spPr bwMode="auto">
          <a:xfrm>
            <a:off x="2978150" y="5106988"/>
            <a:ext cx="85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 flipH="1">
            <a:off x="3989388" y="46815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1" name="Line 35"/>
          <p:cNvSpPr>
            <a:spLocks noChangeShapeType="1"/>
          </p:cNvSpPr>
          <p:nvPr/>
        </p:nvSpPr>
        <p:spPr bwMode="auto">
          <a:xfrm>
            <a:off x="3989388" y="4787900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2" name="Freeform 36"/>
          <p:cNvSpPr>
            <a:spLocks/>
          </p:cNvSpPr>
          <p:nvPr/>
        </p:nvSpPr>
        <p:spPr bwMode="auto">
          <a:xfrm flipH="1">
            <a:off x="3829050" y="4575175"/>
            <a:ext cx="106363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3" name="Line 37"/>
          <p:cNvSpPr>
            <a:spLocks noChangeShapeType="1"/>
          </p:cNvSpPr>
          <p:nvPr/>
        </p:nvSpPr>
        <p:spPr bwMode="auto">
          <a:xfrm flipH="1">
            <a:off x="3829050" y="50006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>
            <a:off x="3032125" y="44688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5" name="Line 39"/>
          <p:cNvSpPr>
            <a:spLocks noChangeShapeType="1"/>
          </p:cNvSpPr>
          <p:nvPr/>
        </p:nvSpPr>
        <p:spPr bwMode="auto">
          <a:xfrm>
            <a:off x="3722688" y="4043363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6" name="Freeform 40"/>
          <p:cNvSpPr>
            <a:spLocks/>
          </p:cNvSpPr>
          <p:nvPr/>
        </p:nvSpPr>
        <p:spPr bwMode="auto">
          <a:xfrm>
            <a:off x="3670300" y="4149725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>
            <a:off x="3776663" y="40433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>
            <a:off x="3722688" y="4575175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>
            <a:off x="3776663" y="44688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0" name="Line 44"/>
          <p:cNvSpPr>
            <a:spLocks noChangeShapeType="1"/>
          </p:cNvSpPr>
          <p:nvPr/>
        </p:nvSpPr>
        <p:spPr bwMode="auto">
          <a:xfrm flipV="1">
            <a:off x="3563938" y="5000625"/>
            <a:ext cx="0" cy="160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1" name="Line 45"/>
          <p:cNvSpPr>
            <a:spLocks noChangeShapeType="1"/>
          </p:cNvSpPr>
          <p:nvPr/>
        </p:nvSpPr>
        <p:spPr bwMode="auto">
          <a:xfrm flipV="1">
            <a:off x="3244850" y="510698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2" name="Line 46"/>
          <p:cNvSpPr>
            <a:spLocks noChangeShapeType="1"/>
          </p:cNvSpPr>
          <p:nvPr/>
        </p:nvSpPr>
        <p:spPr bwMode="auto">
          <a:xfrm flipV="1">
            <a:off x="3351213" y="4575175"/>
            <a:ext cx="15875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3" name="Line 47"/>
          <p:cNvSpPr>
            <a:spLocks noChangeShapeType="1"/>
          </p:cNvSpPr>
          <p:nvPr/>
        </p:nvSpPr>
        <p:spPr bwMode="auto">
          <a:xfrm>
            <a:off x="3509963" y="4575175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4" name="Line 48"/>
          <p:cNvSpPr>
            <a:spLocks noChangeShapeType="1"/>
          </p:cNvSpPr>
          <p:nvPr/>
        </p:nvSpPr>
        <p:spPr bwMode="auto">
          <a:xfrm>
            <a:off x="3297238" y="4575175"/>
            <a:ext cx="160337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5" name="Line 49"/>
          <p:cNvSpPr>
            <a:spLocks noChangeShapeType="1"/>
          </p:cNvSpPr>
          <p:nvPr/>
        </p:nvSpPr>
        <p:spPr bwMode="auto">
          <a:xfrm flipH="1">
            <a:off x="3032125" y="4575175"/>
            <a:ext cx="265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6" name="Line 50"/>
          <p:cNvSpPr>
            <a:spLocks noChangeShapeType="1"/>
          </p:cNvSpPr>
          <p:nvPr/>
        </p:nvSpPr>
        <p:spPr bwMode="auto">
          <a:xfrm flipV="1">
            <a:off x="2659063" y="6224588"/>
            <a:ext cx="148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7" name="Line 51"/>
          <p:cNvSpPr>
            <a:spLocks noChangeShapeType="1"/>
          </p:cNvSpPr>
          <p:nvPr/>
        </p:nvSpPr>
        <p:spPr bwMode="auto">
          <a:xfrm>
            <a:off x="3829050" y="5319713"/>
            <a:ext cx="0" cy="904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8" name="Line 52"/>
          <p:cNvSpPr>
            <a:spLocks noChangeShapeType="1"/>
          </p:cNvSpPr>
          <p:nvPr/>
        </p:nvSpPr>
        <p:spPr bwMode="auto">
          <a:xfrm>
            <a:off x="2978150" y="5319713"/>
            <a:ext cx="0" cy="852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9" name="Line 53"/>
          <p:cNvSpPr>
            <a:spLocks noChangeShapeType="1"/>
          </p:cNvSpPr>
          <p:nvPr/>
        </p:nvSpPr>
        <p:spPr bwMode="auto">
          <a:xfrm flipV="1">
            <a:off x="2659063" y="6172200"/>
            <a:ext cx="148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0" name="Line 54"/>
          <p:cNvSpPr>
            <a:spLocks noChangeShapeType="1"/>
          </p:cNvSpPr>
          <p:nvPr/>
        </p:nvSpPr>
        <p:spPr bwMode="auto">
          <a:xfrm>
            <a:off x="2713038" y="4203700"/>
            <a:ext cx="0" cy="1063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1" name="Line 55"/>
          <p:cNvSpPr>
            <a:spLocks noChangeShapeType="1"/>
          </p:cNvSpPr>
          <p:nvPr/>
        </p:nvSpPr>
        <p:spPr bwMode="auto">
          <a:xfrm>
            <a:off x="4095750" y="4203700"/>
            <a:ext cx="0" cy="1063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2" name="Line 56"/>
          <p:cNvSpPr>
            <a:spLocks noChangeShapeType="1"/>
          </p:cNvSpPr>
          <p:nvPr/>
        </p:nvSpPr>
        <p:spPr bwMode="auto">
          <a:xfrm>
            <a:off x="2713038" y="4629150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3" name="Line 57"/>
          <p:cNvSpPr>
            <a:spLocks noChangeShapeType="1"/>
          </p:cNvSpPr>
          <p:nvPr/>
        </p:nvSpPr>
        <p:spPr bwMode="auto">
          <a:xfrm>
            <a:off x="3829050" y="6065838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4" name="Line 58"/>
          <p:cNvSpPr>
            <a:spLocks noChangeShapeType="1"/>
          </p:cNvSpPr>
          <p:nvPr/>
        </p:nvSpPr>
        <p:spPr bwMode="auto">
          <a:xfrm>
            <a:off x="2978150" y="6011863"/>
            <a:ext cx="0" cy="160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5" name="Line 59"/>
          <p:cNvSpPr>
            <a:spLocks noChangeShapeType="1"/>
          </p:cNvSpPr>
          <p:nvPr/>
        </p:nvSpPr>
        <p:spPr bwMode="auto">
          <a:xfrm>
            <a:off x="4095750" y="4629150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4240213" y="3511550"/>
            <a:ext cx="4522787" cy="2767013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37" name="Arc 61"/>
          <p:cNvSpPr>
            <a:spLocks/>
          </p:cNvSpPr>
          <p:nvPr/>
        </p:nvSpPr>
        <p:spPr bwMode="auto">
          <a:xfrm rot="10800000" flipV="1">
            <a:off x="7591425" y="4310063"/>
            <a:ext cx="266700" cy="9032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8" name="Arc 62"/>
          <p:cNvSpPr>
            <a:spLocks/>
          </p:cNvSpPr>
          <p:nvPr/>
        </p:nvSpPr>
        <p:spPr bwMode="auto">
          <a:xfrm flipV="1">
            <a:off x="7910513" y="4310063"/>
            <a:ext cx="798512" cy="9032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39" name="Group 63"/>
          <p:cNvGrpSpPr>
            <a:grpSpLocks/>
          </p:cNvGrpSpPr>
          <p:nvPr/>
        </p:nvGrpSpPr>
        <p:grpSpPr bwMode="auto">
          <a:xfrm>
            <a:off x="4292600" y="5319713"/>
            <a:ext cx="266700" cy="427037"/>
            <a:chOff x="1440" y="1008"/>
            <a:chExt cx="240" cy="384"/>
          </a:xfrm>
        </p:grpSpPr>
        <p:sp>
          <p:nvSpPr>
            <p:cNvPr id="25004" name="Line 64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05" name="Line 65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06" name="Freeform 66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40" name="Oval 67"/>
          <p:cNvSpPr>
            <a:spLocks noChangeArrowheads="1"/>
          </p:cNvSpPr>
          <p:nvPr/>
        </p:nvSpPr>
        <p:spPr bwMode="auto">
          <a:xfrm>
            <a:off x="4613275" y="5853113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41" name="Line 68"/>
          <p:cNvSpPr>
            <a:spLocks noChangeShapeType="1"/>
          </p:cNvSpPr>
          <p:nvPr/>
        </p:nvSpPr>
        <p:spPr bwMode="auto">
          <a:xfrm>
            <a:off x="4719638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2" name="Line 69"/>
          <p:cNvSpPr>
            <a:spLocks noChangeShapeType="1"/>
          </p:cNvSpPr>
          <p:nvPr/>
        </p:nvSpPr>
        <p:spPr bwMode="auto">
          <a:xfrm>
            <a:off x="4719638" y="60658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3" name="AutoShape 70"/>
          <p:cNvSpPr>
            <a:spLocks noChangeArrowheads="1"/>
          </p:cNvSpPr>
          <p:nvPr/>
        </p:nvSpPr>
        <p:spPr bwMode="auto">
          <a:xfrm rot="10800000">
            <a:off x="4665663" y="6172200"/>
            <a:ext cx="106362" cy="5238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44" name="Line 71"/>
          <p:cNvSpPr>
            <a:spLocks noChangeShapeType="1"/>
          </p:cNvSpPr>
          <p:nvPr/>
        </p:nvSpPr>
        <p:spPr bwMode="auto">
          <a:xfrm>
            <a:off x="4559300" y="5746750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5" name="Line 72"/>
          <p:cNvSpPr>
            <a:spLocks noChangeShapeType="1"/>
          </p:cNvSpPr>
          <p:nvPr/>
        </p:nvSpPr>
        <p:spPr bwMode="auto">
          <a:xfrm rot="10800000">
            <a:off x="4719638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46" name="Group 73"/>
          <p:cNvGrpSpPr>
            <a:grpSpLocks/>
          </p:cNvGrpSpPr>
          <p:nvPr/>
        </p:nvGrpSpPr>
        <p:grpSpPr bwMode="auto">
          <a:xfrm flipH="1">
            <a:off x="4878388" y="5319713"/>
            <a:ext cx="266700" cy="427037"/>
            <a:chOff x="1440" y="1008"/>
            <a:chExt cx="240" cy="384"/>
          </a:xfrm>
        </p:grpSpPr>
        <p:sp>
          <p:nvSpPr>
            <p:cNvPr id="25001" name="Line 74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02" name="Line 75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03" name="Freeform 76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47" name="Line 77"/>
          <p:cNvSpPr>
            <a:spLocks noChangeShapeType="1"/>
          </p:cNvSpPr>
          <p:nvPr/>
        </p:nvSpPr>
        <p:spPr bwMode="auto">
          <a:xfrm>
            <a:off x="4559300" y="510698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8" name="Line 78"/>
          <p:cNvSpPr>
            <a:spLocks noChangeShapeType="1"/>
          </p:cNvSpPr>
          <p:nvPr/>
        </p:nvSpPr>
        <p:spPr bwMode="auto">
          <a:xfrm>
            <a:off x="4878388" y="5106988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9" name="Line 79"/>
          <p:cNvSpPr>
            <a:spLocks noChangeShapeType="1"/>
          </p:cNvSpPr>
          <p:nvPr/>
        </p:nvSpPr>
        <p:spPr bwMode="auto">
          <a:xfrm>
            <a:off x="4505325" y="4681538"/>
            <a:ext cx="107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0" name="Line 80"/>
          <p:cNvSpPr>
            <a:spLocks noChangeShapeType="1"/>
          </p:cNvSpPr>
          <p:nvPr/>
        </p:nvSpPr>
        <p:spPr bwMode="auto">
          <a:xfrm>
            <a:off x="4826000" y="4681538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1" name="Freeform 81"/>
          <p:cNvSpPr>
            <a:spLocks/>
          </p:cNvSpPr>
          <p:nvPr/>
        </p:nvSpPr>
        <p:spPr bwMode="auto">
          <a:xfrm>
            <a:off x="4452938" y="4787900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2" name="Freeform 82"/>
          <p:cNvSpPr>
            <a:spLocks/>
          </p:cNvSpPr>
          <p:nvPr/>
        </p:nvSpPr>
        <p:spPr bwMode="auto">
          <a:xfrm>
            <a:off x="4772025" y="4787900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3" name="Line 83"/>
          <p:cNvSpPr>
            <a:spLocks noChangeShapeType="1"/>
          </p:cNvSpPr>
          <p:nvPr/>
        </p:nvSpPr>
        <p:spPr bwMode="auto">
          <a:xfrm>
            <a:off x="4559300" y="46815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4" name="Line 84"/>
          <p:cNvSpPr>
            <a:spLocks noChangeShapeType="1"/>
          </p:cNvSpPr>
          <p:nvPr/>
        </p:nvSpPr>
        <p:spPr bwMode="auto">
          <a:xfrm>
            <a:off x="4878388" y="46815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5" name="Arc 85"/>
          <p:cNvSpPr>
            <a:spLocks/>
          </p:cNvSpPr>
          <p:nvPr/>
        </p:nvSpPr>
        <p:spPr bwMode="auto">
          <a:xfrm rot="10800000">
            <a:off x="4559300" y="5319713"/>
            <a:ext cx="744538" cy="1603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486809714 h 21600"/>
              <a:gd name="T4" fmla="*/ 0 w 21600"/>
              <a:gd name="T5" fmla="*/ 48680971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6" name="Arc 86"/>
          <p:cNvSpPr>
            <a:spLocks/>
          </p:cNvSpPr>
          <p:nvPr/>
        </p:nvSpPr>
        <p:spPr bwMode="auto">
          <a:xfrm>
            <a:off x="4878388" y="5213350"/>
            <a:ext cx="1276350" cy="21431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076937991 h 21600"/>
              <a:gd name="T4" fmla="*/ 0 w 21600"/>
              <a:gd name="T5" fmla="*/ 2076937991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7" name="Line 87"/>
          <p:cNvSpPr>
            <a:spLocks noChangeShapeType="1"/>
          </p:cNvSpPr>
          <p:nvPr/>
        </p:nvSpPr>
        <p:spPr bwMode="auto">
          <a:xfrm>
            <a:off x="4292600" y="5480050"/>
            <a:ext cx="0" cy="5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8" name="Line 88"/>
          <p:cNvSpPr>
            <a:spLocks noChangeShapeType="1"/>
          </p:cNvSpPr>
          <p:nvPr/>
        </p:nvSpPr>
        <p:spPr bwMode="auto">
          <a:xfrm>
            <a:off x="5145088" y="54276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59" name="Group 89"/>
          <p:cNvGrpSpPr>
            <a:grpSpLocks/>
          </p:cNvGrpSpPr>
          <p:nvPr/>
        </p:nvGrpSpPr>
        <p:grpSpPr bwMode="auto">
          <a:xfrm>
            <a:off x="5303838" y="4681538"/>
            <a:ext cx="1862137" cy="1543050"/>
            <a:chOff x="384" y="1920"/>
            <a:chExt cx="1680" cy="1392"/>
          </a:xfrm>
        </p:grpSpPr>
        <p:grpSp>
          <p:nvGrpSpPr>
            <p:cNvPr id="24975" name="Group 90"/>
            <p:cNvGrpSpPr>
              <a:grpSpLocks/>
            </p:cNvGrpSpPr>
            <p:nvPr/>
          </p:nvGrpSpPr>
          <p:grpSpPr bwMode="auto">
            <a:xfrm>
              <a:off x="384" y="2496"/>
              <a:ext cx="240" cy="384"/>
              <a:chOff x="1440" y="1008"/>
              <a:chExt cx="240" cy="384"/>
            </a:xfrm>
          </p:grpSpPr>
          <p:sp>
            <p:nvSpPr>
              <p:cNvPr id="24998" name="Line 91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99" name="Line 92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5000" name="Freeform 93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976" name="Oval 94"/>
            <p:cNvSpPr>
              <a:spLocks noChangeArrowheads="1"/>
            </p:cNvSpPr>
            <p:nvPr/>
          </p:nvSpPr>
          <p:spPr bwMode="auto">
            <a:xfrm>
              <a:off x="672" y="2976"/>
              <a:ext cx="192" cy="192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977" name="Line 95"/>
            <p:cNvSpPr>
              <a:spLocks noChangeShapeType="1"/>
            </p:cNvSpPr>
            <p:nvPr/>
          </p:nvSpPr>
          <p:spPr bwMode="auto">
            <a:xfrm>
              <a:off x="768" y="30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78" name="Line 96"/>
            <p:cNvSpPr>
              <a:spLocks noChangeShapeType="1"/>
            </p:cNvSpPr>
            <p:nvPr/>
          </p:nvSpPr>
          <p:spPr bwMode="auto">
            <a:xfrm>
              <a:off x="768" y="31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79" name="AutoShape 97"/>
            <p:cNvSpPr>
              <a:spLocks noChangeArrowheads="1"/>
            </p:cNvSpPr>
            <p:nvPr/>
          </p:nvSpPr>
          <p:spPr bwMode="auto">
            <a:xfrm rot="10800000">
              <a:off x="720" y="3264"/>
              <a:ext cx="96" cy="4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980" name="Line 98"/>
            <p:cNvSpPr>
              <a:spLocks noChangeShapeType="1"/>
            </p:cNvSpPr>
            <p:nvPr/>
          </p:nvSpPr>
          <p:spPr bwMode="auto">
            <a:xfrm>
              <a:off x="624" y="28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1" name="Line 99"/>
            <p:cNvSpPr>
              <a:spLocks noChangeShapeType="1"/>
            </p:cNvSpPr>
            <p:nvPr/>
          </p:nvSpPr>
          <p:spPr bwMode="auto">
            <a:xfrm rot="10800000">
              <a:off x="768" y="288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4982" name="Group 100"/>
            <p:cNvGrpSpPr>
              <a:grpSpLocks/>
            </p:cNvGrpSpPr>
            <p:nvPr/>
          </p:nvGrpSpPr>
          <p:grpSpPr bwMode="auto">
            <a:xfrm flipH="1">
              <a:off x="912" y="2496"/>
              <a:ext cx="240" cy="384"/>
              <a:chOff x="1440" y="1008"/>
              <a:chExt cx="240" cy="384"/>
            </a:xfrm>
          </p:grpSpPr>
          <p:sp>
            <p:nvSpPr>
              <p:cNvPr id="24995" name="Line 101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96" name="Line 102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97" name="Freeform 103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983" name="Line 104"/>
            <p:cNvSpPr>
              <a:spLocks noChangeShapeType="1"/>
            </p:cNvSpPr>
            <p:nvPr/>
          </p:nvSpPr>
          <p:spPr bwMode="auto">
            <a:xfrm>
              <a:off x="624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4" name="Line 105"/>
            <p:cNvSpPr>
              <a:spLocks noChangeShapeType="1"/>
            </p:cNvSpPr>
            <p:nvPr/>
          </p:nvSpPr>
          <p:spPr bwMode="auto">
            <a:xfrm>
              <a:off x="912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5" name="Line 106"/>
            <p:cNvSpPr>
              <a:spLocks noChangeShapeType="1"/>
            </p:cNvSpPr>
            <p:nvPr/>
          </p:nvSpPr>
          <p:spPr bwMode="auto">
            <a:xfrm>
              <a:off x="576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6" name="Line 107"/>
            <p:cNvSpPr>
              <a:spLocks noChangeShapeType="1"/>
            </p:cNvSpPr>
            <p:nvPr/>
          </p:nvSpPr>
          <p:spPr bwMode="auto">
            <a:xfrm>
              <a:off x="864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7" name="Freeform 108"/>
            <p:cNvSpPr>
              <a:spLocks/>
            </p:cNvSpPr>
            <p:nvPr/>
          </p:nvSpPr>
          <p:spPr bwMode="auto">
            <a:xfrm>
              <a:off x="528" y="2016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8" name="Freeform 109"/>
            <p:cNvSpPr>
              <a:spLocks/>
            </p:cNvSpPr>
            <p:nvPr/>
          </p:nvSpPr>
          <p:spPr bwMode="auto">
            <a:xfrm>
              <a:off x="816" y="2016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9" name="Line 110"/>
            <p:cNvSpPr>
              <a:spLocks noChangeShapeType="1"/>
            </p:cNvSpPr>
            <p:nvPr/>
          </p:nvSpPr>
          <p:spPr bwMode="auto">
            <a:xfrm>
              <a:off x="624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0" name="Line 111"/>
            <p:cNvSpPr>
              <a:spLocks noChangeShapeType="1"/>
            </p:cNvSpPr>
            <p:nvPr/>
          </p:nvSpPr>
          <p:spPr bwMode="auto">
            <a:xfrm>
              <a:off x="912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1" name="Arc 112"/>
            <p:cNvSpPr>
              <a:spLocks/>
            </p:cNvSpPr>
            <p:nvPr/>
          </p:nvSpPr>
          <p:spPr bwMode="auto">
            <a:xfrm rot="10800000">
              <a:off x="624" y="2496"/>
              <a:ext cx="672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2" name="Arc 113"/>
            <p:cNvSpPr>
              <a:spLocks/>
            </p:cNvSpPr>
            <p:nvPr/>
          </p:nvSpPr>
          <p:spPr bwMode="auto">
            <a:xfrm>
              <a:off x="912" y="2400"/>
              <a:ext cx="115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3" name="Line 114"/>
            <p:cNvSpPr>
              <a:spLocks noChangeShapeType="1"/>
            </p:cNvSpPr>
            <p:nvPr/>
          </p:nvSpPr>
          <p:spPr bwMode="auto">
            <a:xfrm>
              <a:off x="384" y="264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4" name="Line 115"/>
            <p:cNvSpPr>
              <a:spLocks noChangeShapeType="1"/>
            </p:cNvSpPr>
            <p:nvPr/>
          </p:nvSpPr>
          <p:spPr bwMode="auto">
            <a:xfrm>
              <a:off x="1152" y="25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4660" name="Group 116"/>
          <p:cNvGrpSpPr>
            <a:grpSpLocks/>
          </p:cNvGrpSpPr>
          <p:nvPr/>
        </p:nvGrpSpPr>
        <p:grpSpPr bwMode="auto">
          <a:xfrm flipH="1">
            <a:off x="4826000" y="3565525"/>
            <a:ext cx="2871788" cy="1541463"/>
            <a:chOff x="384" y="432"/>
            <a:chExt cx="2592" cy="1392"/>
          </a:xfrm>
        </p:grpSpPr>
        <p:grpSp>
          <p:nvGrpSpPr>
            <p:cNvPr id="24897" name="Group 117"/>
            <p:cNvGrpSpPr>
              <a:grpSpLocks/>
            </p:cNvGrpSpPr>
            <p:nvPr/>
          </p:nvGrpSpPr>
          <p:grpSpPr bwMode="auto">
            <a:xfrm>
              <a:off x="384" y="432"/>
              <a:ext cx="1680" cy="1392"/>
              <a:chOff x="384" y="1920"/>
              <a:chExt cx="1680" cy="1392"/>
            </a:xfrm>
          </p:grpSpPr>
          <p:grpSp>
            <p:nvGrpSpPr>
              <p:cNvPr id="24949" name="Group 118"/>
              <p:cNvGrpSpPr>
                <a:grpSpLocks/>
              </p:cNvGrpSpPr>
              <p:nvPr/>
            </p:nvGrpSpPr>
            <p:grpSpPr bwMode="auto">
              <a:xfrm>
                <a:off x="384" y="2496"/>
                <a:ext cx="240" cy="384"/>
                <a:chOff x="1440" y="1008"/>
                <a:chExt cx="240" cy="384"/>
              </a:xfrm>
            </p:grpSpPr>
            <p:sp>
              <p:nvSpPr>
                <p:cNvPr id="24972" name="Line 119"/>
                <p:cNvSpPr>
                  <a:spLocks noChangeShapeType="1"/>
                </p:cNvSpPr>
                <p:nvPr/>
              </p:nvSpPr>
              <p:spPr bwMode="auto">
                <a:xfrm>
                  <a:off x="1536" y="11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73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1440" y="12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74" name="Freeform 121"/>
                <p:cNvSpPr>
                  <a:spLocks/>
                </p:cNvSpPr>
                <p:nvPr/>
              </p:nvSpPr>
              <p:spPr bwMode="auto">
                <a:xfrm>
                  <a:off x="1584" y="1008"/>
                  <a:ext cx="96" cy="384"/>
                </a:xfrm>
                <a:custGeom>
                  <a:avLst/>
                  <a:gdLst>
                    <a:gd name="T0" fmla="*/ 96 w 96"/>
                    <a:gd name="T1" fmla="*/ 384 h 384"/>
                    <a:gd name="T2" fmla="*/ 96 w 96"/>
                    <a:gd name="T3" fmla="*/ 288 h 384"/>
                    <a:gd name="T4" fmla="*/ 0 w 96"/>
                    <a:gd name="T5" fmla="*/ 288 h 384"/>
                    <a:gd name="T6" fmla="*/ 0 w 96"/>
                    <a:gd name="T7" fmla="*/ 96 h 384"/>
                    <a:gd name="T8" fmla="*/ 96 w 96"/>
                    <a:gd name="T9" fmla="*/ 96 h 384"/>
                    <a:gd name="T10" fmla="*/ 96 w 96"/>
                    <a:gd name="T11" fmla="*/ 0 h 38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96" h="384">
                      <a:moveTo>
                        <a:pt x="96" y="384"/>
                      </a:moveTo>
                      <a:lnTo>
                        <a:pt x="96" y="288"/>
                      </a:lnTo>
                      <a:lnTo>
                        <a:pt x="0" y="288"/>
                      </a:lnTo>
                      <a:lnTo>
                        <a:pt x="0" y="96"/>
                      </a:lnTo>
                      <a:lnTo>
                        <a:pt x="96" y="9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4950" name="Oval 122"/>
              <p:cNvSpPr>
                <a:spLocks noChangeArrowheads="1"/>
              </p:cNvSpPr>
              <p:nvPr/>
            </p:nvSpPr>
            <p:spPr bwMode="auto">
              <a:xfrm>
                <a:off x="672" y="2976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4951" name="Line 123"/>
              <p:cNvSpPr>
                <a:spLocks noChangeShapeType="1"/>
              </p:cNvSpPr>
              <p:nvPr/>
            </p:nvSpPr>
            <p:spPr bwMode="auto">
              <a:xfrm>
                <a:off x="768" y="302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2" name="Line 124"/>
              <p:cNvSpPr>
                <a:spLocks noChangeShapeType="1"/>
              </p:cNvSpPr>
              <p:nvPr/>
            </p:nvSpPr>
            <p:spPr bwMode="auto">
              <a:xfrm>
                <a:off x="768" y="316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3" name="AutoShape 125"/>
              <p:cNvSpPr>
                <a:spLocks noChangeArrowheads="1"/>
              </p:cNvSpPr>
              <p:nvPr/>
            </p:nvSpPr>
            <p:spPr bwMode="auto">
              <a:xfrm rot="10800000">
                <a:off x="720" y="326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4954" name="Line 126"/>
              <p:cNvSpPr>
                <a:spLocks noChangeShapeType="1"/>
              </p:cNvSpPr>
              <p:nvPr/>
            </p:nvSpPr>
            <p:spPr bwMode="auto">
              <a:xfrm>
                <a:off x="624" y="288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5" name="Line 127"/>
              <p:cNvSpPr>
                <a:spLocks noChangeShapeType="1"/>
              </p:cNvSpPr>
              <p:nvPr/>
            </p:nvSpPr>
            <p:spPr bwMode="auto">
              <a:xfrm rot="10800000">
                <a:off x="768" y="288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24956" name="Group 128"/>
              <p:cNvGrpSpPr>
                <a:grpSpLocks/>
              </p:cNvGrpSpPr>
              <p:nvPr/>
            </p:nvGrpSpPr>
            <p:grpSpPr bwMode="auto">
              <a:xfrm flipH="1">
                <a:off x="912" y="2496"/>
                <a:ext cx="240" cy="384"/>
                <a:chOff x="1440" y="1008"/>
                <a:chExt cx="240" cy="384"/>
              </a:xfrm>
            </p:grpSpPr>
            <p:sp>
              <p:nvSpPr>
                <p:cNvPr id="24969" name="Line 129"/>
                <p:cNvSpPr>
                  <a:spLocks noChangeShapeType="1"/>
                </p:cNvSpPr>
                <p:nvPr/>
              </p:nvSpPr>
              <p:spPr bwMode="auto">
                <a:xfrm>
                  <a:off x="1536" y="11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70" name="Line 130"/>
                <p:cNvSpPr>
                  <a:spLocks noChangeShapeType="1"/>
                </p:cNvSpPr>
                <p:nvPr/>
              </p:nvSpPr>
              <p:spPr bwMode="auto">
                <a:xfrm flipH="1">
                  <a:off x="1440" y="12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71" name="Freeform 131"/>
                <p:cNvSpPr>
                  <a:spLocks/>
                </p:cNvSpPr>
                <p:nvPr/>
              </p:nvSpPr>
              <p:spPr bwMode="auto">
                <a:xfrm>
                  <a:off x="1584" y="1008"/>
                  <a:ext cx="96" cy="384"/>
                </a:xfrm>
                <a:custGeom>
                  <a:avLst/>
                  <a:gdLst>
                    <a:gd name="T0" fmla="*/ 96 w 96"/>
                    <a:gd name="T1" fmla="*/ 384 h 384"/>
                    <a:gd name="T2" fmla="*/ 96 w 96"/>
                    <a:gd name="T3" fmla="*/ 288 h 384"/>
                    <a:gd name="T4" fmla="*/ 0 w 96"/>
                    <a:gd name="T5" fmla="*/ 288 h 384"/>
                    <a:gd name="T6" fmla="*/ 0 w 96"/>
                    <a:gd name="T7" fmla="*/ 96 h 384"/>
                    <a:gd name="T8" fmla="*/ 96 w 96"/>
                    <a:gd name="T9" fmla="*/ 96 h 384"/>
                    <a:gd name="T10" fmla="*/ 96 w 96"/>
                    <a:gd name="T11" fmla="*/ 0 h 38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96" h="384">
                      <a:moveTo>
                        <a:pt x="96" y="384"/>
                      </a:moveTo>
                      <a:lnTo>
                        <a:pt x="96" y="288"/>
                      </a:lnTo>
                      <a:lnTo>
                        <a:pt x="0" y="288"/>
                      </a:lnTo>
                      <a:lnTo>
                        <a:pt x="0" y="96"/>
                      </a:lnTo>
                      <a:lnTo>
                        <a:pt x="96" y="9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4957" name="Line 132"/>
              <p:cNvSpPr>
                <a:spLocks noChangeShapeType="1"/>
              </p:cNvSpPr>
              <p:nvPr/>
            </p:nvSpPr>
            <p:spPr bwMode="auto">
              <a:xfrm>
                <a:off x="624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8" name="Line 133"/>
              <p:cNvSpPr>
                <a:spLocks noChangeShapeType="1"/>
              </p:cNvSpPr>
              <p:nvPr/>
            </p:nvSpPr>
            <p:spPr bwMode="auto">
              <a:xfrm>
                <a:off x="912" y="23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9" name="Line 134"/>
              <p:cNvSpPr>
                <a:spLocks noChangeShapeType="1"/>
              </p:cNvSpPr>
              <p:nvPr/>
            </p:nvSpPr>
            <p:spPr bwMode="auto">
              <a:xfrm>
                <a:off x="576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0" name="Line 135"/>
              <p:cNvSpPr>
                <a:spLocks noChangeShapeType="1"/>
              </p:cNvSpPr>
              <p:nvPr/>
            </p:nvSpPr>
            <p:spPr bwMode="auto">
              <a:xfrm>
                <a:off x="864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1" name="Freeform 136"/>
              <p:cNvSpPr>
                <a:spLocks/>
              </p:cNvSpPr>
              <p:nvPr/>
            </p:nvSpPr>
            <p:spPr bwMode="auto">
              <a:xfrm>
                <a:off x="528" y="2016"/>
                <a:ext cx="192" cy="289"/>
              </a:xfrm>
              <a:custGeom>
                <a:avLst/>
                <a:gdLst>
                  <a:gd name="T0" fmla="*/ 0 w 193"/>
                  <a:gd name="T1" fmla="*/ 15 h 433"/>
                  <a:gd name="T2" fmla="*/ 48 w 193"/>
                  <a:gd name="T3" fmla="*/ 2 h 433"/>
                  <a:gd name="T4" fmla="*/ 139 w 193"/>
                  <a:gd name="T5" fmla="*/ 2 h 433"/>
                  <a:gd name="T6" fmla="*/ 187 w 193"/>
                  <a:gd name="T7" fmla="*/ 15 h 433"/>
                  <a:gd name="T8" fmla="*/ 139 w 193"/>
                  <a:gd name="T9" fmla="*/ 27 h 433"/>
                  <a:gd name="T10" fmla="*/ 187 w 193"/>
                  <a:gd name="T11" fmla="*/ 40 h 433"/>
                  <a:gd name="T12" fmla="*/ 144 w 193"/>
                  <a:gd name="T13" fmla="*/ 54 h 433"/>
                  <a:gd name="T14" fmla="*/ 48 w 193"/>
                  <a:gd name="T15" fmla="*/ 55 h 433"/>
                  <a:gd name="T16" fmla="*/ 11 w 193"/>
                  <a:gd name="T17" fmla="*/ 42 h 433"/>
                  <a:gd name="T18" fmla="*/ 48 w 193"/>
                  <a:gd name="T19" fmla="*/ 27 h 433"/>
                  <a:gd name="T20" fmla="*/ 0 w 193"/>
                  <a:gd name="T21" fmla="*/ 15 h 4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3" h="433">
                    <a:moveTo>
                      <a:pt x="0" y="112"/>
                    </a:moveTo>
                    <a:cubicBezTo>
                      <a:pt x="0" y="80"/>
                      <a:pt x="24" y="32"/>
                      <a:pt x="48" y="16"/>
                    </a:cubicBezTo>
                    <a:cubicBezTo>
                      <a:pt x="72" y="0"/>
                      <a:pt x="120" y="0"/>
                      <a:pt x="144" y="16"/>
                    </a:cubicBezTo>
                    <a:cubicBezTo>
                      <a:pt x="168" y="32"/>
                      <a:pt x="192" y="80"/>
                      <a:pt x="192" y="112"/>
                    </a:cubicBezTo>
                    <a:cubicBezTo>
                      <a:pt x="192" y="144"/>
                      <a:pt x="144" y="176"/>
                      <a:pt x="144" y="208"/>
                    </a:cubicBezTo>
                    <a:cubicBezTo>
                      <a:pt x="144" y="240"/>
                      <a:pt x="191" y="271"/>
                      <a:pt x="192" y="304"/>
                    </a:cubicBezTo>
                    <a:cubicBezTo>
                      <a:pt x="193" y="337"/>
                      <a:pt x="173" y="390"/>
                      <a:pt x="149" y="409"/>
                    </a:cubicBezTo>
                    <a:cubicBezTo>
                      <a:pt x="125" y="428"/>
                      <a:pt x="71" y="433"/>
                      <a:pt x="48" y="418"/>
                    </a:cubicBezTo>
                    <a:cubicBezTo>
                      <a:pt x="25" y="403"/>
                      <a:pt x="11" y="353"/>
                      <a:pt x="11" y="318"/>
                    </a:cubicBezTo>
                    <a:cubicBezTo>
                      <a:pt x="11" y="283"/>
                      <a:pt x="50" y="242"/>
                      <a:pt x="48" y="208"/>
                    </a:cubicBezTo>
                    <a:cubicBezTo>
                      <a:pt x="46" y="174"/>
                      <a:pt x="0" y="144"/>
                      <a:pt x="0" y="112"/>
                    </a:cubicBezTo>
                    <a:close/>
                  </a:path>
                </a:pathLst>
              </a:custGeom>
              <a:solidFill>
                <a:srgbClr val="FFFF99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2" name="Freeform 137"/>
              <p:cNvSpPr>
                <a:spLocks/>
              </p:cNvSpPr>
              <p:nvPr/>
            </p:nvSpPr>
            <p:spPr bwMode="auto">
              <a:xfrm>
                <a:off x="816" y="2016"/>
                <a:ext cx="192" cy="289"/>
              </a:xfrm>
              <a:custGeom>
                <a:avLst/>
                <a:gdLst>
                  <a:gd name="T0" fmla="*/ 0 w 193"/>
                  <a:gd name="T1" fmla="*/ 15 h 433"/>
                  <a:gd name="T2" fmla="*/ 48 w 193"/>
                  <a:gd name="T3" fmla="*/ 2 h 433"/>
                  <a:gd name="T4" fmla="*/ 139 w 193"/>
                  <a:gd name="T5" fmla="*/ 2 h 433"/>
                  <a:gd name="T6" fmla="*/ 187 w 193"/>
                  <a:gd name="T7" fmla="*/ 15 h 433"/>
                  <a:gd name="T8" fmla="*/ 139 w 193"/>
                  <a:gd name="T9" fmla="*/ 27 h 433"/>
                  <a:gd name="T10" fmla="*/ 187 w 193"/>
                  <a:gd name="T11" fmla="*/ 40 h 433"/>
                  <a:gd name="T12" fmla="*/ 144 w 193"/>
                  <a:gd name="T13" fmla="*/ 54 h 433"/>
                  <a:gd name="T14" fmla="*/ 48 w 193"/>
                  <a:gd name="T15" fmla="*/ 55 h 433"/>
                  <a:gd name="T16" fmla="*/ 11 w 193"/>
                  <a:gd name="T17" fmla="*/ 42 h 433"/>
                  <a:gd name="T18" fmla="*/ 48 w 193"/>
                  <a:gd name="T19" fmla="*/ 27 h 433"/>
                  <a:gd name="T20" fmla="*/ 0 w 193"/>
                  <a:gd name="T21" fmla="*/ 15 h 4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3" h="433">
                    <a:moveTo>
                      <a:pt x="0" y="112"/>
                    </a:moveTo>
                    <a:cubicBezTo>
                      <a:pt x="0" y="80"/>
                      <a:pt x="24" y="32"/>
                      <a:pt x="48" y="16"/>
                    </a:cubicBezTo>
                    <a:cubicBezTo>
                      <a:pt x="72" y="0"/>
                      <a:pt x="120" y="0"/>
                      <a:pt x="144" y="16"/>
                    </a:cubicBezTo>
                    <a:cubicBezTo>
                      <a:pt x="168" y="32"/>
                      <a:pt x="192" y="80"/>
                      <a:pt x="192" y="112"/>
                    </a:cubicBezTo>
                    <a:cubicBezTo>
                      <a:pt x="192" y="144"/>
                      <a:pt x="144" y="176"/>
                      <a:pt x="144" y="208"/>
                    </a:cubicBezTo>
                    <a:cubicBezTo>
                      <a:pt x="144" y="240"/>
                      <a:pt x="191" y="271"/>
                      <a:pt x="192" y="304"/>
                    </a:cubicBezTo>
                    <a:cubicBezTo>
                      <a:pt x="193" y="337"/>
                      <a:pt x="173" y="390"/>
                      <a:pt x="149" y="409"/>
                    </a:cubicBezTo>
                    <a:cubicBezTo>
                      <a:pt x="125" y="428"/>
                      <a:pt x="71" y="433"/>
                      <a:pt x="48" y="418"/>
                    </a:cubicBezTo>
                    <a:cubicBezTo>
                      <a:pt x="25" y="403"/>
                      <a:pt x="11" y="353"/>
                      <a:pt x="11" y="318"/>
                    </a:cubicBezTo>
                    <a:cubicBezTo>
                      <a:pt x="11" y="283"/>
                      <a:pt x="50" y="242"/>
                      <a:pt x="48" y="208"/>
                    </a:cubicBezTo>
                    <a:cubicBezTo>
                      <a:pt x="46" y="174"/>
                      <a:pt x="0" y="144"/>
                      <a:pt x="0" y="112"/>
                    </a:cubicBezTo>
                    <a:close/>
                  </a:path>
                </a:pathLst>
              </a:custGeom>
              <a:solidFill>
                <a:srgbClr val="FFFF99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3" name="Line 138"/>
              <p:cNvSpPr>
                <a:spLocks noChangeShapeType="1"/>
              </p:cNvSpPr>
              <p:nvPr/>
            </p:nvSpPr>
            <p:spPr bwMode="auto">
              <a:xfrm>
                <a:off x="624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4" name="Line 139"/>
              <p:cNvSpPr>
                <a:spLocks noChangeShapeType="1"/>
              </p:cNvSpPr>
              <p:nvPr/>
            </p:nvSpPr>
            <p:spPr bwMode="auto">
              <a:xfrm>
                <a:off x="912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5" name="Arc 140"/>
              <p:cNvSpPr>
                <a:spLocks/>
              </p:cNvSpPr>
              <p:nvPr/>
            </p:nvSpPr>
            <p:spPr bwMode="auto">
              <a:xfrm rot="10800000">
                <a:off x="624" y="2496"/>
                <a:ext cx="672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6" name="Arc 141"/>
              <p:cNvSpPr>
                <a:spLocks/>
              </p:cNvSpPr>
              <p:nvPr/>
            </p:nvSpPr>
            <p:spPr bwMode="auto">
              <a:xfrm>
                <a:off x="912" y="2400"/>
                <a:ext cx="115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7" name="Line 142"/>
              <p:cNvSpPr>
                <a:spLocks noChangeShapeType="1"/>
              </p:cNvSpPr>
              <p:nvPr/>
            </p:nvSpPr>
            <p:spPr bwMode="auto">
              <a:xfrm>
                <a:off x="384" y="264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8" name="Line 143"/>
              <p:cNvSpPr>
                <a:spLocks noChangeShapeType="1"/>
              </p:cNvSpPr>
              <p:nvPr/>
            </p:nvSpPr>
            <p:spPr bwMode="auto">
              <a:xfrm>
                <a:off x="1152" y="25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24898" name="Group 144"/>
            <p:cNvGrpSpPr>
              <a:grpSpLocks/>
            </p:cNvGrpSpPr>
            <p:nvPr/>
          </p:nvGrpSpPr>
          <p:grpSpPr bwMode="auto">
            <a:xfrm>
              <a:off x="1296" y="432"/>
              <a:ext cx="1680" cy="1392"/>
              <a:chOff x="384" y="1920"/>
              <a:chExt cx="1680" cy="1392"/>
            </a:xfrm>
          </p:grpSpPr>
          <p:grpSp>
            <p:nvGrpSpPr>
              <p:cNvPr id="24923" name="Group 145"/>
              <p:cNvGrpSpPr>
                <a:grpSpLocks/>
              </p:cNvGrpSpPr>
              <p:nvPr/>
            </p:nvGrpSpPr>
            <p:grpSpPr bwMode="auto">
              <a:xfrm>
                <a:off x="384" y="2496"/>
                <a:ext cx="240" cy="384"/>
                <a:chOff x="1440" y="1008"/>
                <a:chExt cx="240" cy="384"/>
              </a:xfrm>
            </p:grpSpPr>
            <p:sp>
              <p:nvSpPr>
                <p:cNvPr id="24946" name="Line 146"/>
                <p:cNvSpPr>
                  <a:spLocks noChangeShapeType="1"/>
                </p:cNvSpPr>
                <p:nvPr/>
              </p:nvSpPr>
              <p:spPr bwMode="auto">
                <a:xfrm>
                  <a:off x="1536" y="11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47" name="Line 147"/>
                <p:cNvSpPr>
                  <a:spLocks noChangeShapeType="1"/>
                </p:cNvSpPr>
                <p:nvPr/>
              </p:nvSpPr>
              <p:spPr bwMode="auto">
                <a:xfrm flipH="1">
                  <a:off x="1440" y="12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48" name="Freeform 148"/>
                <p:cNvSpPr>
                  <a:spLocks/>
                </p:cNvSpPr>
                <p:nvPr/>
              </p:nvSpPr>
              <p:spPr bwMode="auto">
                <a:xfrm>
                  <a:off x="1584" y="1008"/>
                  <a:ext cx="96" cy="384"/>
                </a:xfrm>
                <a:custGeom>
                  <a:avLst/>
                  <a:gdLst>
                    <a:gd name="T0" fmla="*/ 96 w 96"/>
                    <a:gd name="T1" fmla="*/ 384 h 384"/>
                    <a:gd name="T2" fmla="*/ 96 w 96"/>
                    <a:gd name="T3" fmla="*/ 288 h 384"/>
                    <a:gd name="T4" fmla="*/ 0 w 96"/>
                    <a:gd name="T5" fmla="*/ 288 h 384"/>
                    <a:gd name="T6" fmla="*/ 0 w 96"/>
                    <a:gd name="T7" fmla="*/ 96 h 384"/>
                    <a:gd name="T8" fmla="*/ 96 w 96"/>
                    <a:gd name="T9" fmla="*/ 96 h 384"/>
                    <a:gd name="T10" fmla="*/ 96 w 96"/>
                    <a:gd name="T11" fmla="*/ 0 h 38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96" h="384">
                      <a:moveTo>
                        <a:pt x="96" y="384"/>
                      </a:moveTo>
                      <a:lnTo>
                        <a:pt x="96" y="288"/>
                      </a:lnTo>
                      <a:lnTo>
                        <a:pt x="0" y="288"/>
                      </a:lnTo>
                      <a:lnTo>
                        <a:pt x="0" y="96"/>
                      </a:lnTo>
                      <a:lnTo>
                        <a:pt x="96" y="9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4924" name="Oval 149"/>
              <p:cNvSpPr>
                <a:spLocks noChangeArrowheads="1"/>
              </p:cNvSpPr>
              <p:nvPr/>
            </p:nvSpPr>
            <p:spPr bwMode="auto">
              <a:xfrm>
                <a:off x="672" y="2976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4925" name="Line 150"/>
              <p:cNvSpPr>
                <a:spLocks noChangeShapeType="1"/>
              </p:cNvSpPr>
              <p:nvPr/>
            </p:nvSpPr>
            <p:spPr bwMode="auto">
              <a:xfrm>
                <a:off x="768" y="302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6" name="Line 151"/>
              <p:cNvSpPr>
                <a:spLocks noChangeShapeType="1"/>
              </p:cNvSpPr>
              <p:nvPr/>
            </p:nvSpPr>
            <p:spPr bwMode="auto">
              <a:xfrm>
                <a:off x="768" y="316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7" name="AutoShape 152"/>
              <p:cNvSpPr>
                <a:spLocks noChangeArrowheads="1"/>
              </p:cNvSpPr>
              <p:nvPr/>
            </p:nvSpPr>
            <p:spPr bwMode="auto">
              <a:xfrm rot="10800000">
                <a:off x="720" y="326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4928" name="Line 153"/>
              <p:cNvSpPr>
                <a:spLocks noChangeShapeType="1"/>
              </p:cNvSpPr>
              <p:nvPr/>
            </p:nvSpPr>
            <p:spPr bwMode="auto">
              <a:xfrm>
                <a:off x="624" y="288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9" name="Line 154"/>
              <p:cNvSpPr>
                <a:spLocks noChangeShapeType="1"/>
              </p:cNvSpPr>
              <p:nvPr/>
            </p:nvSpPr>
            <p:spPr bwMode="auto">
              <a:xfrm rot="10800000">
                <a:off x="768" y="288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24930" name="Group 155"/>
              <p:cNvGrpSpPr>
                <a:grpSpLocks/>
              </p:cNvGrpSpPr>
              <p:nvPr/>
            </p:nvGrpSpPr>
            <p:grpSpPr bwMode="auto">
              <a:xfrm flipH="1">
                <a:off x="912" y="2496"/>
                <a:ext cx="240" cy="384"/>
                <a:chOff x="1440" y="1008"/>
                <a:chExt cx="240" cy="384"/>
              </a:xfrm>
            </p:grpSpPr>
            <p:sp>
              <p:nvSpPr>
                <p:cNvPr id="24943" name="Line 156"/>
                <p:cNvSpPr>
                  <a:spLocks noChangeShapeType="1"/>
                </p:cNvSpPr>
                <p:nvPr/>
              </p:nvSpPr>
              <p:spPr bwMode="auto">
                <a:xfrm>
                  <a:off x="1536" y="11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44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1440" y="12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45" name="Freeform 158"/>
                <p:cNvSpPr>
                  <a:spLocks/>
                </p:cNvSpPr>
                <p:nvPr/>
              </p:nvSpPr>
              <p:spPr bwMode="auto">
                <a:xfrm>
                  <a:off x="1584" y="1008"/>
                  <a:ext cx="96" cy="384"/>
                </a:xfrm>
                <a:custGeom>
                  <a:avLst/>
                  <a:gdLst>
                    <a:gd name="T0" fmla="*/ 96 w 96"/>
                    <a:gd name="T1" fmla="*/ 384 h 384"/>
                    <a:gd name="T2" fmla="*/ 96 w 96"/>
                    <a:gd name="T3" fmla="*/ 288 h 384"/>
                    <a:gd name="T4" fmla="*/ 0 w 96"/>
                    <a:gd name="T5" fmla="*/ 288 h 384"/>
                    <a:gd name="T6" fmla="*/ 0 w 96"/>
                    <a:gd name="T7" fmla="*/ 96 h 384"/>
                    <a:gd name="T8" fmla="*/ 96 w 96"/>
                    <a:gd name="T9" fmla="*/ 96 h 384"/>
                    <a:gd name="T10" fmla="*/ 96 w 96"/>
                    <a:gd name="T11" fmla="*/ 0 h 38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96" h="384">
                      <a:moveTo>
                        <a:pt x="96" y="384"/>
                      </a:moveTo>
                      <a:lnTo>
                        <a:pt x="96" y="288"/>
                      </a:lnTo>
                      <a:lnTo>
                        <a:pt x="0" y="288"/>
                      </a:lnTo>
                      <a:lnTo>
                        <a:pt x="0" y="96"/>
                      </a:lnTo>
                      <a:lnTo>
                        <a:pt x="96" y="9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4931" name="Line 159"/>
              <p:cNvSpPr>
                <a:spLocks noChangeShapeType="1"/>
              </p:cNvSpPr>
              <p:nvPr/>
            </p:nvSpPr>
            <p:spPr bwMode="auto">
              <a:xfrm>
                <a:off x="624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2" name="Line 160"/>
              <p:cNvSpPr>
                <a:spLocks noChangeShapeType="1"/>
              </p:cNvSpPr>
              <p:nvPr/>
            </p:nvSpPr>
            <p:spPr bwMode="auto">
              <a:xfrm>
                <a:off x="912" y="23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3" name="Line 161"/>
              <p:cNvSpPr>
                <a:spLocks noChangeShapeType="1"/>
              </p:cNvSpPr>
              <p:nvPr/>
            </p:nvSpPr>
            <p:spPr bwMode="auto">
              <a:xfrm>
                <a:off x="576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4" name="Line 162"/>
              <p:cNvSpPr>
                <a:spLocks noChangeShapeType="1"/>
              </p:cNvSpPr>
              <p:nvPr/>
            </p:nvSpPr>
            <p:spPr bwMode="auto">
              <a:xfrm>
                <a:off x="864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5" name="Freeform 163"/>
              <p:cNvSpPr>
                <a:spLocks/>
              </p:cNvSpPr>
              <p:nvPr/>
            </p:nvSpPr>
            <p:spPr bwMode="auto">
              <a:xfrm>
                <a:off x="528" y="2016"/>
                <a:ext cx="192" cy="289"/>
              </a:xfrm>
              <a:custGeom>
                <a:avLst/>
                <a:gdLst>
                  <a:gd name="T0" fmla="*/ 0 w 193"/>
                  <a:gd name="T1" fmla="*/ 15 h 433"/>
                  <a:gd name="T2" fmla="*/ 48 w 193"/>
                  <a:gd name="T3" fmla="*/ 2 h 433"/>
                  <a:gd name="T4" fmla="*/ 139 w 193"/>
                  <a:gd name="T5" fmla="*/ 2 h 433"/>
                  <a:gd name="T6" fmla="*/ 187 w 193"/>
                  <a:gd name="T7" fmla="*/ 15 h 433"/>
                  <a:gd name="T8" fmla="*/ 139 w 193"/>
                  <a:gd name="T9" fmla="*/ 27 h 433"/>
                  <a:gd name="T10" fmla="*/ 187 w 193"/>
                  <a:gd name="T11" fmla="*/ 40 h 433"/>
                  <a:gd name="T12" fmla="*/ 144 w 193"/>
                  <a:gd name="T13" fmla="*/ 54 h 433"/>
                  <a:gd name="T14" fmla="*/ 48 w 193"/>
                  <a:gd name="T15" fmla="*/ 55 h 433"/>
                  <a:gd name="T16" fmla="*/ 11 w 193"/>
                  <a:gd name="T17" fmla="*/ 42 h 433"/>
                  <a:gd name="T18" fmla="*/ 48 w 193"/>
                  <a:gd name="T19" fmla="*/ 27 h 433"/>
                  <a:gd name="T20" fmla="*/ 0 w 193"/>
                  <a:gd name="T21" fmla="*/ 15 h 4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3" h="433">
                    <a:moveTo>
                      <a:pt x="0" y="112"/>
                    </a:moveTo>
                    <a:cubicBezTo>
                      <a:pt x="0" y="80"/>
                      <a:pt x="24" y="32"/>
                      <a:pt x="48" y="16"/>
                    </a:cubicBezTo>
                    <a:cubicBezTo>
                      <a:pt x="72" y="0"/>
                      <a:pt x="120" y="0"/>
                      <a:pt x="144" y="16"/>
                    </a:cubicBezTo>
                    <a:cubicBezTo>
                      <a:pt x="168" y="32"/>
                      <a:pt x="192" y="80"/>
                      <a:pt x="192" y="112"/>
                    </a:cubicBezTo>
                    <a:cubicBezTo>
                      <a:pt x="192" y="144"/>
                      <a:pt x="144" y="176"/>
                      <a:pt x="144" y="208"/>
                    </a:cubicBezTo>
                    <a:cubicBezTo>
                      <a:pt x="144" y="240"/>
                      <a:pt x="191" y="271"/>
                      <a:pt x="192" y="304"/>
                    </a:cubicBezTo>
                    <a:cubicBezTo>
                      <a:pt x="193" y="337"/>
                      <a:pt x="173" y="390"/>
                      <a:pt x="149" y="409"/>
                    </a:cubicBezTo>
                    <a:cubicBezTo>
                      <a:pt x="125" y="428"/>
                      <a:pt x="71" y="433"/>
                      <a:pt x="48" y="418"/>
                    </a:cubicBezTo>
                    <a:cubicBezTo>
                      <a:pt x="25" y="403"/>
                      <a:pt x="11" y="353"/>
                      <a:pt x="11" y="318"/>
                    </a:cubicBezTo>
                    <a:cubicBezTo>
                      <a:pt x="11" y="283"/>
                      <a:pt x="50" y="242"/>
                      <a:pt x="48" y="208"/>
                    </a:cubicBezTo>
                    <a:cubicBezTo>
                      <a:pt x="46" y="174"/>
                      <a:pt x="0" y="144"/>
                      <a:pt x="0" y="112"/>
                    </a:cubicBezTo>
                    <a:close/>
                  </a:path>
                </a:pathLst>
              </a:custGeom>
              <a:solidFill>
                <a:srgbClr val="FFFF99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6" name="Freeform 164"/>
              <p:cNvSpPr>
                <a:spLocks/>
              </p:cNvSpPr>
              <p:nvPr/>
            </p:nvSpPr>
            <p:spPr bwMode="auto">
              <a:xfrm>
                <a:off x="816" y="2016"/>
                <a:ext cx="192" cy="289"/>
              </a:xfrm>
              <a:custGeom>
                <a:avLst/>
                <a:gdLst>
                  <a:gd name="T0" fmla="*/ 0 w 193"/>
                  <a:gd name="T1" fmla="*/ 15 h 433"/>
                  <a:gd name="T2" fmla="*/ 48 w 193"/>
                  <a:gd name="T3" fmla="*/ 2 h 433"/>
                  <a:gd name="T4" fmla="*/ 139 w 193"/>
                  <a:gd name="T5" fmla="*/ 2 h 433"/>
                  <a:gd name="T6" fmla="*/ 187 w 193"/>
                  <a:gd name="T7" fmla="*/ 15 h 433"/>
                  <a:gd name="T8" fmla="*/ 139 w 193"/>
                  <a:gd name="T9" fmla="*/ 27 h 433"/>
                  <a:gd name="T10" fmla="*/ 187 w 193"/>
                  <a:gd name="T11" fmla="*/ 40 h 433"/>
                  <a:gd name="T12" fmla="*/ 144 w 193"/>
                  <a:gd name="T13" fmla="*/ 54 h 433"/>
                  <a:gd name="T14" fmla="*/ 48 w 193"/>
                  <a:gd name="T15" fmla="*/ 55 h 433"/>
                  <a:gd name="T16" fmla="*/ 11 w 193"/>
                  <a:gd name="T17" fmla="*/ 42 h 433"/>
                  <a:gd name="T18" fmla="*/ 48 w 193"/>
                  <a:gd name="T19" fmla="*/ 27 h 433"/>
                  <a:gd name="T20" fmla="*/ 0 w 193"/>
                  <a:gd name="T21" fmla="*/ 15 h 4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3" h="433">
                    <a:moveTo>
                      <a:pt x="0" y="112"/>
                    </a:moveTo>
                    <a:cubicBezTo>
                      <a:pt x="0" y="80"/>
                      <a:pt x="24" y="32"/>
                      <a:pt x="48" y="16"/>
                    </a:cubicBezTo>
                    <a:cubicBezTo>
                      <a:pt x="72" y="0"/>
                      <a:pt x="120" y="0"/>
                      <a:pt x="144" y="16"/>
                    </a:cubicBezTo>
                    <a:cubicBezTo>
                      <a:pt x="168" y="32"/>
                      <a:pt x="192" y="80"/>
                      <a:pt x="192" y="112"/>
                    </a:cubicBezTo>
                    <a:cubicBezTo>
                      <a:pt x="192" y="144"/>
                      <a:pt x="144" y="176"/>
                      <a:pt x="144" y="208"/>
                    </a:cubicBezTo>
                    <a:cubicBezTo>
                      <a:pt x="144" y="240"/>
                      <a:pt x="191" y="271"/>
                      <a:pt x="192" y="304"/>
                    </a:cubicBezTo>
                    <a:cubicBezTo>
                      <a:pt x="193" y="337"/>
                      <a:pt x="173" y="390"/>
                      <a:pt x="149" y="409"/>
                    </a:cubicBezTo>
                    <a:cubicBezTo>
                      <a:pt x="125" y="428"/>
                      <a:pt x="71" y="433"/>
                      <a:pt x="48" y="418"/>
                    </a:cubicBezTo>
                    <a:cubicBezTo>
                      <a:pt x="25" y="403"/>
                      <a:pt x="11" y="353"/>
                      <a:pt x="11" y="318"/>
                    </a:cubicBezTo>
                    <a:cubicBezTo>
                      <a:pt x="11" y="283"/>
                      <a:pt x="50" y="242"/>
                      <a:pt x="48" y="208"/>
                    </a:cubicBezTo>
                    <a:cubicBezTo>
                      <a:pt x="46" y="174"/>
                      <a:pt x="0" y="144"/>
                      <a:pt x="0" y="112"/>
                    </a:cubicBezTo>
                    <a:close/>
                  </a:path>
                </a:pathLst>
              </a:custGeom>
              <a:solidFill>
                <a:srgbClr val="FFFF99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7" name="Line 165"/>
              <p:cNvSpPr>
                <a:spLocks noChangeShapeType="1"/>
              </p:cNvSpPr>
              <p:nvPr/>
            </p:nvSpPr>
            <p:spPr bwMode="auto">
              <a:xfrm>
                <a:off x="624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8" name="Line 166"/>
              <p:cNvSpPr>
                <a:spLocks noChangeShapeType="1"/>
              </p:cNvSpPr>
              <p:nvPr/>
            </p:nvSpPr>
            <p:spPr bwMode="auto">
              <a:xfrm>
                <a:off x="912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9" name="Arc 167"/>
              <p:cNvSpPr>
                <a:spLocks/>
              </p:cNvSpPr>
              <p:nvPr/>
            </p:nvSpPr>
            <p:spPr bwMode="auto">
              <a:xfrm rot="10800000">
                <a:off x="624" y="2496"/>
                <a:ext cx="672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40" name="Arc 168"/>
              <p:cNvSpPr>
                <a:spLocks/>
              </p:cNvSpPr>
              <p:nvPr/>
            </p:nvSpPr>
            <p:spPr bwMode="auto">
              <a:xfrm>
                <a:off x="912" y="2400"/>
                <a:ext cx="115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41" name="Line 169"/>
              <p:cNvSpPr>
                <a:spLocks noChangeShapeType="1"/>
              </p:cNvSpPr>
              <p:nvPr/>
            </p:nvSpPr>
            <p:spPr bwMode="auto">
              <a:xfrm>
                <a:off x="384" y="264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42" name="Line 170"/>
              <p:cNvSpPr>
                <a:spLocks noChangeShapeType="1"/>
              </p:cNvSpPr>
              <p:nvPr/>
            </p:nvSpPr>
            <p:spPr bwMode="auto">
              <a:xfrm>
                <a:off x="1152" y="25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24899" name="Group 171"/>
            <p:cNvGrpSpPr>
              <a:grpSpLocks/>
            </p:cNvGrpSpPr>
            <p:nvPr/>
          </p:nvGrpSpPr>
          <p:grpSpPr bwMode="auto">
            <a:xfrm>
              <a:off x="2208" y="1008"/>
              <a:ext cx="240" cy="384"/>
              <a:chOff x="1440" y="1008"/>
              <a:chExt cx="240" cy="384"/>
            </a:xfrm>
          </p:grpSpPr>
          <p:sp>
            <p:nvSpPr>
              <p:cNvPr id="24920" name="Line 172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1" name="Line 173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2" name="Freeform 174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900" name="Oval 175"/>
            <p:cNvSpPr>
              <a:spLocks noChangeArrowheads="1"/>
            </p:cNvSpPr>
            <p:nvPr/>
          </p:nvSpPr>
          <p:spPr bwMode="auto">
            <a:xfrm>
              <a:off x="2496" y="1488"/>
              <a:ext cx="192" cy="192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901" name="Line 176"/>
            <p:cNvSpPr>
              <a:spLocks noChangeShapeType="1"/>
            </p:cNvSpPr>
            <p:nvPr/>
          </p:nvSpPr>
          <p:spPr bwMode="auto">
            <a:xfrm>
              <a:off x="2592" y="153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2" name="Line 177"/>
            <p:cNvSpPr>
              <a:spLocks noChangeShapeType="1"/>
            </p:cNvSpPr>
            <p:nvPr/>
          </p:nvSpPr>
          <p:spPr bwMode="auto">
            <a:xfrm>
              <a:off x="2592" y="168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3" name="AutoShape 178"/>
            <p:cNvSpPr>
              <a:spLocks noChangeArrowheads="1"/>
            </p:cNvSpPr>
            <p:nvPr/>
          </p:nvSpPr>
          <p:spPr bwMode="auto">
            <a:xfrm rot="10800000">
              <a:off x="2544" y="1776"/>
              <a:ext cx="96" cy="4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904" name="Line 179"/>
            <p:cNvSpPr>
              <a:spLocks noChangeShapeType="1"/>
            </p:cNvSpPr>
            <p:nvPr/>
          </p:nvSpPr>
          <p:spPr bwMode="auto">
            <a:xfrm>
              <a:off x="2448" y="13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5" name="Line 180"/>
            <p:cNvSpPr>
              <a:spLocks noChangeShapeType="1"/>
            </p:cNvSpPr>
            <p:nvPr/>
          </p:nvSpPr>
          <p:spPr bwMode="auto">
            <a:xfrm rot="10800000">
              <a:off x="2592" y="13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4906" name="Group 181"/>
            <p:cNvGrpSpPr>
              <a:grpSpLocks/>
            </p:cNvGrpSpPr>
            <p:nvPr/>
          </p:nvGrpSpPr>
          <p:grpSpPr bwMode="auto">
            <a:xfrm flipH="1">
              <a:off x="2736" y="1008"/>
              <a:ext cx="240" cy="384"/>
              <a:chOff x="1440" y="1008"/>
              <a:chExt cx="240" cy="384"/>
            </a:xfrm>
          </p:grpSpPr>
          <p:sp>
            <p:nvSpPr>
              <p:cNvPr id="24917" name="Line 182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18" name="Line 183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19" name="Freeform 184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907" name="Line 185"/>
            <p:cNvSpPr>
              <a:spLocks noChangeShapeType="1"/>
            </p:cNvSpPr>
            <p:nvPr/>
          </p:nvSpPr>
          <p:spPr bwMode="auto">
            <a:xfrm>
              <a:off x="2448" y="7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8" name="Line 186"/>
            <p:cNvSpPr>
              <a:spLocks noChangeShapeType="1"/>
            </p:cNvSpPr>
            <p:nvPr/>
          </p:nvSpPr>
          <p:spPr bwMode="auto">
            <a:xfrm>
              <a:off x="2736" y="72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9" name="Line 187"/>
            <p:cNvSpPr>
              <a:spLocks noChangeShapeType="1"/>
            </p:cNvSpPr>
            <p:nvPr/>
          </p:nvSpPr>
          <p:spPr bwMode="auto">
            <a:xfrm>
              <a:off x="2400" y="4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0" name="Line 188"/>
            <p:cNvSpPr>
              <a:spLocks noChangeShapeType="1"/>
            </p:cNvSpPr>
            <p:nvPr/>
          </p:nvSpPr>
          <p:spPr bwMode="auto">
            <a:xfrm>
              <a:off x="2688" y="4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1" name="Freeform 189"/>
            <p:cNvSpPr>
              <a:spLocks/>
            </p:cNvSpPr>
            <p:nvPr/>
          </p:nvSpPr>
          <p:spPr bwMode="auto">
            <a:xfrm>
              <a:off x="2352" y="528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2" name="Freeform 190"/>
            <p:cNvSpPr>
              <a:spLocks/>
            </p:cNvSpPr>
            <p:nvPr/>
          </p:nvSpPr>
          <p:spPr bwMode="auto">
            <a:xfrm>
              <a:off x="2640" y="528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3" name="Line 191"/>
            <p:cNvSpPr>
              <a:spLocks noChangeShapeType="1"/>
            </p:cNvSpPr>
            <p:nvPr/>
          </p:nvSpPr>
          <p:spPr bwMode="auto">
            <a:xfrm>
              <a:off x="2736" y="4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4" name="Line 192"/>
            <p:cNvSpPr>
              <a:spLocks noChangeShapeType="1"/>
            </p:cNvSpPr>
            <p:nvPr/>
          </p:nvSpPr>
          <p:spPr bwMode="auto">
            <a:xfrm flipV="1">
              <a:off x="2976" y="110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5" name="Line 193"/>
            <p:cNvSpPr>
              <a:spLocks noChangeShapeType="1"/>
            </p:cNvSpPr>
            <p:nvPr/>
          </p:nvSpPr>
          <p:spPr bwMode="auto">
            <a:xfrm flipV="1">
              <a:off x="2208" y="1152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6" name="Line 194"/>
            <p:cNvSpPr>
              <a:spLocks noChangeShapeType="1"/>
            </p:cNvSpPr>
            <p:nvPr/>
          </p:nvSpPr>
          <p:spPr bwMode="auto">
            <a:xfrm>
              <a:off x="2448" y="4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61" name="Arc 195"/>
          <p:cNvSpPr>
            <a:spLocks/>
          </p:cNvSpPr>
          <p:nvPr/>
        </p:nvSpPr>
        <p:spPr bwMode="auto">
          <a:xfrm flipH="1">
            <a:off x="4292600" y="4097338"/>
            <a:ext cx="798513" cy="14366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62" name="Arc 196"/>
          <p:cNvSpPr>
            <a:spLocks/>
          </p:cNvSpPr>
          <p:nvPr/>
        </p:nvSpPr>
        <p:spPr bwMode="auto">
          <a:xfrm rot="10800000" flipV="1">
            <a:off x="5145088" y="4203700"/>
            <a:ext cx="265112" cy="13303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63" name="Group 197"/>
          <p:cNvGrpSpPr>
            <a:grpSpLocks/>
          </p:cNvGrpSpPr>
          <p:nvPr/>
        </p:nvGrpSpPr>
        <p:grpSpPr bwMode="auto">
          <a:xfrm>
            <a:off x="6315075" y="4681538"/>
            <a:ext cx="1862138" cy="1543050"/>
            <a:chOff x="384" y="1920"/>
            <a:chExt cx="1680" cy="1392"/>
          </a:xfrm>
        </p:grpSpPr>
        <p:grpSp>
          <p:nvGrpSpPr>
            <p:cNvPr id="24871" name="Group 198"/>
            <p:cNvGrpSpPr>
              <a:grpSpLocks/>
            </p:cNvGrpSpPr>
            <p:nvPr/>
          </p:nvGrpSpPr>
          <p:grpSpPr bwMode="auto">
            <a:xfrm>
              <a:off x="384" y="2496"/>
              <a:ext cx="240" cy="384"/>
              <a:chOff x="1440" y="1008"/>
              <a:chExt cx="240" cy="384"/>
            </a:xfrm>
          </p:grpSpPr>
          <p:sp>
            <p:nvSpPr>
              <p:cNvPr id="24894" name="Line 199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895" name="Line 200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896" name="Freeform 201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872" name="Oval 202"/>
            <p:cNvSpPr>
              <a:spLocks noChangeArrowheads="1"/>
            </p:cNvSpPr>
            <p:nvPr/>
          </p:nvSpPr>
          <p:spPr bwMode="auto">
            <a:xfrm>
              <a:off x="672" y="2976"/>
              <a:ext cx="192" cy="192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873" name="Line 203"/>
            <p:cNvSpPr>
              <a:spLocks noChangeShapeType="1"/>
            </p:cNvSpPr>
            <p:nvPr/>
          </p:nvSpPr>
          <p:spPr bwMode="auto">
            <a:xfrm>
              <a:off x="768" y="30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74" name="Line 204"/>
            <p:cNvSpPr>
              <a:spLocks noChangeShapeType="1"/>
            </p:cNvSpPr>
            <p:nvPr/>
          </p:nvSpPr>
          <p:spPr bwMode="auto">
            <a:xfrm>
              <a:off x="768" y="31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75" name="AutoShape 205"/>
            <p:cNvSpPr>
              <a:spLocks noChangeArrowheads="1"/>
            </p:cNvSpPr>
            <p:nvPr/>
          </p:nvSpPr>
          <p:spPr bwMode="auto">
            <a:xfrm rot="10800000">
              <a:off x="720" y="3264"/>
              <a:ext cx="96" cy="4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876" name="Line 206"/>
            <p:cNvSpPr>
              <a:spLocks noChangeShapeType="1"/>
            </p:cNvSpPr>
            <p:nvPr/>
          </p:nvSpPr>
          <p:spPr bwMode="auto">
            <a:xfrm>
              <a:off x="624" y="28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77" name="Line 207"/>
            <p:cNvSpPr>
              <a:spLocks noChangeShapeType="1"/>
            </p:cNvSpPr>
            <p:nvPr/>
          </p:nvSpPr>
          <p:spPr bwMode="auto">
            <a:xfrm rot="10800000">
              <a:off x="768" y="288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4878" name="Group 208"/>
            <p:cNvGrpSpPr>
              <a:grpSpLocks/>
            </p:cNvGrpSpPr>
            <p:nvPr/>
          </p:nvGrpSpPr>
          <p:grpSpPr bwMode="auto">
            <a:xfrm flipH="1">
              <a:off x="912" y="2496"/>
              <a:ext cx="240" cy="384"/>
              <a:chOff x="1440" y="1008"/>
              <a:chExt cx="240" cy="384"/>
            </a:xfrm>
          </p:grpSpPr>
          <p:sp>
            <p:nvSpPr>
              <p:cNvPr id="24891" name="Line 209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892" name="Line 210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893" name="Freeform 211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879" name="Line 212"/>
            <p:cNvSpPr>
              <a:spLocks noChangeShapeType="1"/>
            </p:cNvSpPr>
            <p:nvPr/>
          </p:nvSpPr>
          <p:spPr bwMode="auto">
            <a:xfrm>
              <a:off x="624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0" name="Line 213"/>
            <p:cNvSpPr>
              <a:spLocks noChangeShapeType="1"/>
            </p:cNvSpPr>
            <p:nvPr/>
          </p:nvSpPr>
          <p:spPr bwMode="auto">
            <a:xfrm>
              <a:off x="912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1" name="Line 214"/>
            <p:cNvSpPr>
              <a:spLocks noChangeShapeType="1"/>
            </p:cNvSpPr>
            <p:nvPr/>
          </p:nvSpPr>
          <p:spPr bwMode="auto">
            <a:xfrm>
              <a:off x="576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2" name="Line 215"/>
            <p:cNvSpPr>
              <a:spLocks noChangeShapeType="1"/>
            </p:cNvSpPr>
            <p:nvPr/>
          </p:nvSpPr>
          <p:spPr bwMode="auto">
            <a:xfrm>
              <a:off x="864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3" name="Freeform 216"/>
            <p:cNvSpPr>
              <a:spLocks/>
            </p:cNvSpPr>
            <p:nvPr/>
          </p:nvSpPr>
          <p:spPr bwMode="auto">
            <a:xfrm>
              <a:off x="528" y="2016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4" name="Freeform 217"/>
            <p:cNvSpPr>
              <a:spLocks/>
            </p:cNvSpPr>
            <p:nvPr/>
          </p:nvSpPr>
          <p:spPr bwMode="auto">
            <a:xfrm>
              <a:off x="816" y="2016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5" name="Line 218"/>
            <p:cNvSpPr>
              <a:spLocks noChangeShapeType="1"/>
            </p:cNvSpPr>
            <p:nvPr/>
          </p:nvSpPr>
          <p:spPr bwMode="auto">
            <a:xfrm>
              <a:off x="624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6" name="Line 219"/>
            <p:cNvSpPr>
              <a:spLocks noChangeShapeType="1"/>
            </p:cNvSpPr>
            <p:nvPr/>
          </p:nvSpPr>
          <p:spPr bwMode="auto">
            <a:xfrm>
              <a:off x="912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7" name="Arc 220"/>
            <p:cNvSpPr>
              <a:spLocks/>
            </p:cNvSpPr>
            <p:nvPr/>
          </p:nvSpPr>
          <p:spPr bwMode="auto">
            <a:xfrm rot="10800000">
              <a:off x="624" y="2496"/>
              <a:ext cx="672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8" name="Arc 221"/>
            <p:cNvSpPr>
              <a:spLocks/>
            </p:cNvSpPr>
            <p:nvPr/>
          </p:nvSpPr>
          <p:spPr bwMode="auto">
            <a:xfrm>
              <a:off x="912" y="2400"/>
              <a:ext cx="115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9" name="Line 222"/>
            <p:cNvSpPr>
              <a:spLocks noChangeShapeType="1"/>
            </p:cNvSpPr>
            <p:nvPr/>
          </p:nvSpPr>
          <p:spPr bwMode="auto">
            <a:xfrm>
              <a:off x="384" y="264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90" name="Line 223"/>
            <p:cNvSpPr>
              <a:spLocks noChangeShapeType="1"/>
            </p:cNvSpPr>
            <p:nvPr/>
          </p:nvSpPr>
          <p:spPr bwMode="auto">
            <a:xfrm>
              <a:off x="1152" y="25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4664" name="Group 224"/>
          <p:cNvGrpSpPr>
            <a:grpSpLocks/>
          </p:cNvGrpSpPr>
          <p:nvPr/>
        </p:nvGrpSpPr>
        <p:grpSpPr bwMode="auto">
          <a:xfrm flipH="1">
            <a:off x="8443913" y="4203700"/>
            <a:ext cx="265112" cy="425450"/>
            <a:chOff x="1440" y="1008"/>
            <a:chExt cx="240" cy="384"/>
          </a:xfrm>
        </p:grpSpPr>
        <p:sp>
          <p:nvSpPr>
            <p:cNvPr id="24868" name="Line 225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9" name="Line 226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70" name="Freeform 227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65" name="Oval 228"/>
          <p:cNvSpPr>
            <a:spLocks noChangeArrowheads="1"/>
          </p:cNvSpPr>
          <p:nvPr/>
        </p:nvSpPr>
        <p:spPr bwMode="auto">
          <a:xfrm flipH="1">
            <a:off x="8177213" y="4735513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66" name="Line 229"/>
          <p:cNvSpPr>
            <a:spLocks noChangeShapeType="1"/>
          </p:cNvSpPr>
          <p:nvPr/>
        </p:nvSpPr>
        <p:spPr bwMode="auto">
          <a:xfrm flipH="1">
            <a:off x="8283575" y="47879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67" name="Line 230"/>
          <p:cNvSpPr>
            <a:spLocks noChangeShapeType="1"/>
          </p:cNvSpPr>
          <p:nvPr/>
        </p:nvSpPr>
        <p:spPr bwMode="auto">
          <a:xfrm flipH="1">
            <a:off x="8283575" y="49482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68" name="AutoShape 231"/>
          <p:cNvSpPr>
            <a:spLocks noChangeArrowheads="1"/>
          </p:cNvSpPr>
          <p:nvPr/>
        </p:nvSpPr>
        <p:spPr bwMode="auto">
          <a:xfrm rot="10800000" flipH="1">
            <a:off x="8231188" y="5054600"/>
            <a:ext cx="106362" cy="5238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69" name="Line 232"/>
          <p:cNvSpPr>
            <a:spLocks noChangeShapeType="1"/>
          </p:cNvSpPr>
          <p:nvPr/>
        </p:nvSpPr>
        <p:spPr bwMode="auto">
          <a:xfrm flipH="1">
            <a:off x="8124825" y="4629150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0" name="Line 233"/>
          <p:cNvSpPr>
            <a:spLocks noChangeShapeType="1"/>
          </p:cNvSpPr>
          <p:nvPr/>
        </p:nvSpPr>
        <p:spPr bwMode="auto">
          <a:xfrm rot="10800000" flipH="1">
            <a:off x="8283575" y="46291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71" name="Group 234"/>
          <p:cNvGrpSpPr>
            <a:grpSpLocks/>
          </p:cNvGrpSpPr>
          <p:nvPr/>
        </p:nvGrpSpPr>
        <p:grpSpPr bwMode="auto">
          <a:xfrm>
            <a:off x="7858125" y="4203700"/>
            <a:ext cx="266700" cy="425450"/>
            <a:chOff x="1440" y="1008"/>
            <a:chExt cx="240" cy="384"/>
          </a:xfrm>
        </p:grpSpPr>
        <p:sp>
          <p:nvSpPr>
            <p:cNvPr id="24865" name="Line 235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6" name="Line 236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7" name="Freeform 237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72" name="Line 238"/>
          <p:cNvSpPr>
            <a:spLocks noChangeShapeType="1"/>
          </p:cNvSpPr>
          <p:nvPr/>
        </p:nvSpPr>
        <p:spPr bwMode="auto">
          <a:xfrm flipH="1">
            <a:off x="8443913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3" name="Line 239"/>
          <p:cNvSpPr>
            <a:spLocks noChangeShapeType="1"/>
          </p:cNvSpPr>
          <p:nvPr/>
        </p:nvSpPr>
        <p:spPr bwMode="auto">
          <a:xfrm flipH="1">
            <a:off x="8124825" y="3990975"/>
            <a:ext cx="0" cy="265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4" name="Line 240"/>
          <p:cNvSpPr>
            <a:spLocks noChangeShapeType="1"/>
          </p:cNvSpPr>
          <p:nvPr/>
        </p:nvSpPr>
        <p:spPr bwMode="auto">
          <a:xfrm flipH="1">
            <a:off x="8389938" y="3565525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5" name="Line 241"/>
          <p:cNvSpPr>
            <a:spLocks noChangeShapeType="1"/>
          </p:cNvSpPr>
          <p:nvPr/>
        </p:nvSpPr>
        <p:spPr bwMode="auto">
          <a:xfrm flipH="1">
            <a:off x="8070850" y="3565525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6" name="Freeform 242"/>
          <p:cNvSpPr>
            <a:spLocks/>
          </p:cNvSpPr>
          <p:nvPr/>
        </p:nvSpPr>
        <p:spPr bwMode="auto">
          <a:xfrm flipH="1">
            <a:off x="8337550" y="3671888"/>
            <a:ext cx="212725" cy="319087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7" name="Freeform 243"/>
          <p:cNvSpPr>
            <a:spLocks/>
          </p:cNvSpPr>
          <p:nvPr/>
        </p:nvSpPr>
        <p:spPr bwMode="auto">
          <a:xfrm flipH="1">
            <a:off x="8018463" y="3671888"/>
            <a:ext cx="212725" cy="319087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8" name="Line 244"/>
          <p:cNvSpPr>
            <a:spLocks noChangeShapeType="1"/>
          </p:cNvSpPr>
          <p:nvPr/>
        </p:nvSpPr>
        <p:spPr bwMode="auto">
          <a:xfrm flipH="1">
            <a:off x="8443913" y="35655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9" name="Line 245"/>
          <p:cNvSpPr>
            <a:spLocks noChangeShapeType="1"/>
          </p:cNvSpPr>
          <p:nvPr/>
        </p:nvSpPr>
        <p:spPr bwMode="auto">
          <a:xfrm flipH="1">
            <a:off x="8124825" y="35655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0" name="Arc 246"/>
          <p:cNvSpPr>
            <a:spLocks/>
          </p:cNvSpPr>
          <p:nvPr/>
        </p:nvSpPr>
        <p:spPr bwMode="auto">
          <a:xfrm rot="10800000" flipH="1">
            <a:off x="7697788" y="4203700"/>
            <a:ext cx="427037" cy="1587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463184096 h 21600"/>
              <a:gd name="T4" fmla="*/ 0 w 21600"/>
              <a:gd name="T5" fmla="*/ 46318409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1" name="Arc 247"/>
          <p:cNvSpPr>
            <a:spLocks/>
          </p:cNvSpPr>
          <p:nvPr/>
        </p:nvSpPr>
        <p:spPr bwMode="auto">
          <a:xfrm flipH="1">
            <a:off x="6846888" y="4097338"/>
            <a:ext cx="1597025" cy="2127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001141292 h 21600"/>
              <a:gd name="T4" fmla="*/ 0 w 21600"/>
              <a:gd name="T5" fmla="*/ 200114129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2" name="Line 248"/>
          <p:cNvSpPr>
            <a:spLocks noChangeShapeType="1"/>
          </p:cNvSpPr>
          <p:nvPr/>
        </p:nvSpPr>
        <p:spPr bwMode="auto">
          <a:xfrm flipH="1">
            <a:off x="8709025" y="4362450"/>
            <a:ext cx="0" cy="5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3" name="Line 249"/>
          <p:cNvSpPr>
            <a:spLocks noChangeShapeType="1"/>
          </p:cNvSpPr>
          <p:nvPr/>
        </p:nvSpPr>
        <p:spPr bwMode="auto">
          <a:xfrm flipH="1">
            <a:off x="7858125" y="43100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84" name="Group 250"/>
          <p:cNvGrpSpPr>
            <a:grpSpLocks/>
          </p:cNvGrpSpPr>
          <p:nvPr/>
        </p:nvGrpSpPr>
        <p:grpSpPr bwMode="auto">
          <a:xfrm>
            <a:off x="7326313" y="5319713"/>
            <a:ext cx="265112" cy="427037"/>
            <a:chOff x="1440" y="1008"/>
            <a:chExt cx="240" cy="384"/>
          </a:xfrm>
        </p:grpSpPr>
        <p:sp>
          <p:nvSpPr>
            <p:cNvPr id="24862" name="Line 251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3" name="Line 252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4" name="Freeform 253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85" name="Oval 254"/>
          <p:cNvSpPr>
            <a:spLocks noChangeArrowheads="1"/>
          </p:cNvSpPr>
          <p:nvPr/>
        </p:nvSpPr>
        <p:spPr bwMode="auto">
          <a:xfrm>
            <a:off x="7645400" y="5853113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86" name="Line 255"/>
          <p:cNvSpPr>
            <a:spLocks noChangeShapeType="1"/>
          </p:cNvSpPr>
          <p:nvPr/>
        </p:nvSpPr>
        <p:spPr bwMode="auto">
          <a:xfrm>
            <a:off x="7751763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7" name="Line 256"/>
          <p:cNvSpPr>
            <a:spLocks noChangeShapeType="1"/>
          </p:cNvSpPr>
          <p:nvPr/>
        </p:nvSpPr>
        <p:spPr bwMode="auto">
          <a:xfrm>
            <a:off x="7751763" y="60658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8" name="AutoShape 257"/>
          <p:cNvSpPr>
            <a:spLocks noChangeArrowheads="1"/>
          </p:cNvSpPr>
          <p:nvPr/>
        </p:nvSpPr>
        <p:spPr bwMode="auto">
          <a:xfrm rot="10800000">
            <a:off x="7697788" y="6172200"/>
            <a:ext cx="106362" cy="5238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89" name="Line 258"/>
          <p:cNvSpPr>
            <a:spLocks noChangeShapeType="1"/>
          </p:cNvSpPr>
          <p:nvPr/>
        </p:nvSpPr>
        <p:spPr bwMode="auto">
          <a:xfrm>
            <a:off x="7591425" y="5746750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0" name="Line 259"/>
          <p:cNvSpPr>
            <a:spLocks noChangeShapeType="1"/>
          </p:cNvSpPr>
          <p:nvPr/>
        </p:nvSpPr>
        <p:spPr bwMode="auto">
          <a:xfrm rot="10800000">
            <a:off x="7751763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91" name="Group 260"/>
          <p:cNvGrpSpPr>
            <a:grpSpLocks/>
          </p:cNvGrpSpPr>
          <p:nvPr/>
        </p:nvGrpSpPr>
        <p:grpSpPr bwMode="auto">
          <a:xfrm flipH="1">
            <a:off x="7910513" y="5319713"/>
            <a:ext cx="266700" cy="427037"/>
            <a:chOff x="1440" y="1008"/>
            <a:chExt cx="240" cy="384"/>
          </a:xfrm>
        </p:grpSpPr>
        <p:sp>
          <p:nvSpPr>
            <p:cNvPr id="24859" name="Line 261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0" name="Line 262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1" name="Freeform 263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92" name="Line 264"/>
          <p:cNvSpPr>
            <a:spLocks noChangeShapeType="1"/>
          </p:cNvSpPr>
          <p:nvPr/>
        </p:nvSpPr>
        <p:spPr bwMode="auto">
          <a:xfrm>
            <a:off x="7591425" y="5000625"/>
            <a:ext cx="0" cy="319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3" name="Line 265"/>
          <p:cNvSpPr>
            <a:spLocks noChangeShapeType="1"/>
          </p:cNvSpPr>
          <p:nvPr/>
        </p:nvSpPr>
        <p:spPr bwMode="auto">
          <a:xfrm>
            <a:off x="7910513" y="5000625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4" name="Line 266"/>
          <p:cNvSpPr>
            <a:spLocks noChangeShapeType="1"/>
          </p:cNvSpPr>
          <p:nvPr/>
        </p:nvSpPr>
        <p:spPr bwMode="auto">
          <a:xfrm>
            <a:off x="7539038" y="4681538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5" name="Line 267"/>
          <p:cNvSpPr>
            <a:spLocks noChangeShapeType="1"/>
          </p:cNvSpPr>
          <p:nvPr/>
        </p:nvSpPr>
        <p:spPr bwMode="auto">
          <a:xfrm>
            <a:off x="7858125" y="4681538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6" name="Freeform 268"/>
          <p:cNvSpPr>
            <a:spLocks/>
          </p:cNvSpPr>
          <p:nvPr/>
        </p:nvSpPr>
        <p:spPr bwMode="auto">
          <a:xfrm>
            <a:off x="7485063" y="4787900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7" name="Freeform 269"/>
          <p:cNvSpPr>
            <a:spLocks/>
          </p:cNvSpPr>
          <p:nvPr/>
        </p:nvSpPr>
        <p:spPr bwMode="auto">
          <a:xfrm>
            <a:off x="7804150" y="4787900"/>
            <a:ext cx="214313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8" name="Line 270"/>
          <p:cNvSpPr>
            <a:spLocks noChangeShapeType="1"/>
          </p:cNvSpPr>
          <p:nvPr/>
        </p:nvSpPr>
        <p:spPr bwMode="auto">
          <a:xfrm>
            <a:off x="7910513" y="46815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9" name="Line 271"/>
          <p:cNvSpPr>
            <a:spLocks noChangeShapeType="1"/>
          </p:cNvSpPr>
          <p:nvPr/>
        </p:nvSpPr>
        <p:spPr bwMode="auto">
          <a:xfrm flipV="1">
            <a:off x="8177213" y="54276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0" name="Line 272"/>
          <p:cNvSpPr>
            <a:spLocks noChangeShapeType="1"/>
          </p:cNvSpPr>
          <p:nvPr/>
        </p:nvSpPr>
        <p:spPr bwMode="auto">
          <a:xfrm flipV="1">
            <a:off x="7326313" y="5480050"/>
            <a:ext cx="0" cy="5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1" name="Line 273"/>
          <p:cNvSpPr>
            <a:spLocks noChangeShapeType="1"/>
          </p:cNvSpPr>
          <p:nvPr/>
        </p:nvSpPr>
        <p:spPr bwMode="auto">
          <a:xfrm>
            <a:off x="7591425" y="46815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2" name="Rectangle 274"/>
          <p:cNvSpPr>
            <a:spLocks noChangeArrowheads="1"/>
          </p:cNvSpPr>
          <p:nvPr/>
        </p:nvSpPr>
        <p:spPr bwMode="auto">
          <a:xfrm>
            <a:off x="293688" y="3244850"/>
            <a:ext cx="2233612" cy="3033713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03" name="Line 275"/>
          <p:cNvSpPr>
            <a:spLocks noChangeShapeType="1"/>
          </p:cNvSpPr>
          <p:nvPr/>
        </p:nvSpPr>
        <p:spPr bwMode="auto">
          <a:xfrm>
            <a:off x="1090613" y="452278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4" name="Line 276"/>
          <p:cNvSpPr>
            <a:spLocks noChangeShapeType="1"/>
          </p:cNvSpPr>
          <p:nvPr/>
        </p:nvSpPr>
        <p:spPr bwMode="auto">
          <a:xfrm flipH="1">
            <a:off x="984250" y="462915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5" name="Freeform 277"/>
          <p:cNvSpPr>
            <a:spLocks/>
          </p:cNvSpPr>
          <p:nvPr/>
        </p:nvSpPr>
        <p:spPr bwMode="auto">
          <a:xfrm>
            <a:off x="1144588" y="4416425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6" name="Oval 278"/>
          <p:cNvSpPr>
            <a:spLocks noChangeArrowheads="1"/>
          </p:cNvSpPr>
          <p:nvPr/>
        </p:nvSpPr>
        <p:spPr bwMode="auto">
          <a:xfrm>
            <a:off x="1304925" y="5692775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07" name="Line 279"/>
          <p:cNvSpPr>
            <a:spLocks noChangeShapeType="1"/>
          </p:cNvSpPr>
          <p:nvPr/>
        </p:nvSpPr>
        <p:spPr bwMode="auto">
          <a:xfrm>
            <a:off x="1411288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8" name="Line 280"/>
          <p:cNvSpPr>
            <a:spLocks noChangeShapeType="1"/>
          </p:cNvSpPr>
          <p:nvPr/>
        </p:nvSpPr>
        <p:spPr bwMode="auto">
          <a:xfrm>
            <a:off x="1411288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9" name="AutoShape 281"/>
          <p:cNvSpPr>
            <a:spLocks noChangeArrowheads="1"/>
          </p:cNvSpPr>
          <p:nvPr/>
        </p:nvSpPr>
        <p:spPr bwMode="auto">
          <a:xfrm rot="10800000">
            <a:off x="1357313" y="6011863"/>
            <a:ext cx="106362" cy="539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10" name="Line 282"/>
          <p:cNvSpPr>
            <a:spLocks noChangeShapeType="1"/>
          </p:cNvSpPr>
          <p:nvPr/>
        </p:nvSpPr>
        <p:spPr bwMode="auto">
          <a:xfrm>
            <a:off x="1250950" y="4841875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1" name="Line 283"/>
          <p:cNvSpPr>
            <a:spLocks noChangeShapeType="1"/>
          </p:cNvSpPr>
          <p:nvPr/>
        </p:nvSpPr>
        <p:spPr bwMode="auto">
          <a:xfrm>
            <a:off x="1411288" y="48418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2" name="Line 284"/>
          <p:cNvSpPr>
            <a:spLocks noChangeShapeType="1"/>
          </p:cNvSpPr>
          <p:nvPr/>
        </p:nvSpPr>
        <p:spPr bwMode="auto">
          <a:xfrm flipH="1">
            <a:off x="1730375" y="452278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3" name="Line 285"/>
          <p:cNvSpPr>
            <a:spLocks noChangeShapeType="1"/>
          </p:cNvSpPr>
          <p:nvPr/>
        </p:nvSpPr>
        <p:spPr bwMode="auto">
          <a:xfrm>
            <a:off x="1730375" y="462915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4" name="Freeform 286"/>
          <p:cNvSpPr>
            <a:spLocks/>
          </p:cNvSpPr>
          <p:nvPr/>
        </p:nvSpPr>
        <p:spPr bwMode="auto">
          <a:xfrm flipH="1">
            <a:off x="1570038" y="4416425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5" name="Line 287"/>
          <p:cNvSpPr>
            <a:spLocks noChangeShapeType="1"/>
          </p:cNvSpPr>
          <p:nvPr/>
        </p:nvSpPr>
        <p:spPr bwMode="auto">
          <a:xfrm flipH="1">
            <a:off x="1250950" y="4416425"/>
            <a:ext cx="212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6" name="Line 288"/>
          <p:cNvSpPr>
            <a:spLocks noChangeShapeType="1"/>
          </p:cNvSpPr>
          <p:nvPr/>
        </p:nvSpPr>
        <p:spPr bwMode="auto">
          <a:xfrm>
            <a:off x="1090613" y="38846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7" name="Line 289"/>
          <p:cNvSpPr>
            <a:spLocks noChangeShapeType="1"/>
          </p:cNvSpPr>
          <p:nvPr/>
        </p:nvSpPr>
        <p:spPr bwMode="auto">
          <a:xfrm>
            <a:off x="984250" y="335280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8" name="Freeform 290"/>
          <p:cNvSpPr>
            <a:spLocks/>
          </p:cNvSpPr>
          <p:nvPr/>
        </p:nvSpPr>
        <p:spPr bwMode="auto">
          <a:xfrm>
            <a:off x="931863" y="3459163"/>
            <a:ext cx="212725" cy="319087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9" name="Line 291"/>
          <p:cNvSpPr>
            <a:spLocks noChangeShapeType="1"/>
          </p:cNvSpPr>
          <p:nvPr/>
        </p:nvSpPr>
        <p:spPr bwMode="auto">
          <a:xfrm>
            <a:off x="1038225" y="33528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0" name="Line 292"/>
          <p:cNvSpPr>
            <a:spLocks noChangeShapeType="1"/>
          </p:cNvSpPr>
          <p:nvPr/>
        </p:nvSpPr>
        <p:spPr bwMode="auto">
          <a:xfrm>
            <a:off x="1730375" y="38846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1" name="Line 293"/>
          <p:cNvSpPr>
            <a:spLocks noChangeShapeType="1"/>
          </p:cNvSpPr>
          <p:nvPr/>
        </p:nvSpPr>
        <p:spPr bwMode="auto">
          <a:xfrm>
            <a:off x="1570038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2" name="Line 294"/>
          <p:cNvSpPr>
            <a:spLocks noChangeShapeType="1"/>
          </p:cNvSpPr>
          <p:nvPr/>
        </p:nvSpPr>
        <p:spPr bwMode="auto">
          <a:xfrm flipH="1">
            <a:off x="1463675" y="4097338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3" name="Freeform 295"/>
          <p:cNvSpPr>
            <a:spLocks/>
          </p:cNvSpPr>
          <p:nvPr/>
        </p:nvSpPr>
        <p:spPr bwMode="auto">
          <a:xfrm>
            <a:off x="1624013" y="3884613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4" name="Line 296"/>
          <p:cNvSpPr>
            <a:spLocks noChangeShapeType="1"/>
          </p:cNvSpPr>
          <p:nvPr/>
        </p:nvSpPr>
        <p:spPr bwMode="auto">
          <a:xfrm flipH="1">
            <a:off x="1250950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5" name="Line 297"/>
          <p:cNvSpPr>
            <a:spLocks noChangeShapeType="1"/>
          </p:cNvSpPr>
          <p:nvPr/>
        </p:nvSpPr>
        <p:spPr bwMode="auto">
          <a:xfrm>
            <a:off x="1250950" y="4097338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6" name="Freeform 298"/>
          <p:cNvSpPr>
            <a:spLocks/>
          </p:cNvSpPr>
          <p:nvPr/>
        </p:nvSpPr>
        <p:spPr bwMode="auto">
          <a:xfrm flipH="1">
            <a:off x="1090613" y="3884613"/>
            <a:ext cx="107950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7" name="Line 299"/>
          <p:cNvSpPr>
            <a:spLocks noChangeShapeType="1"/>
          </p:cNvSpPr>
          <p:nvPr/>
        </p:nvSpPr>
        <p:spPr bwMode="auto">
          <a:xfrm>
            <a:off x="825500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8" name="Line 300"/>
          <p:cNvSpPr>
            <a:spLocks noChangeShapeType="1"/>
          </p:cNvSpPr>
          <p:nvPr/>
        </p:nvSpPr>
        <p:spPr bwMode="auto">
          <a:xfrm flipH="1">
            <a:off x="719138" y="4097338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9" name="Freeform 301"/>
          <p:cNvSpPr>
            <a:spLocks/>
          </p:cNvSpPr>
          <p:nvPr/>
        </p:nvSpPr>
        <p:spPr bwMode="auto">
          <a:xfrm>
            <a:off x="877888" y="3884613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0" name="Line 302"/>
          <p:cNvSpPr>
            <a:spLocks noChangeShapeType="1"/>
          </p:cNvSpPr>
          <p:nvPr/>
        </p:nvSpPr>
        <p:spPr bwMode="auto">
          <a:xfrm>
            <a:off x="1090613" y="4310063"/>
            <a:ext cx="639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1" name="Line 303"/>
          <p:cNvSpPr>
            <a:spLocks noChangeShapeType="1"/>
          </p:cNvSpPr>
          <p:nvPr/>
        </p:nvSpPr>
        <p:spPr bwMode="auto">
          <a:xfrm>
            <a:off x="984250" y="388461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2" name="Line 304"/>
          <p:cNvSpPr>
            <a:spLocks noChangeShapeType="1"/>
          </p:cNvSpPr>
          <p:nvPr/>
        </p:nvSpPr>
        <p:spPr bwMode="auto">
          <a:xfrm>
            <a:off x="984250" y="43100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3" name="Line 305"/>
          <p:cNvSpPr>
            <a:spLocks noChangeShapeType="1"/>
          </p:cNvSpPr>
          <p:nvPr/>
        </p:nvSpPr>
        <p:spPr bwMode="auto">
          <a:xfrm>
            <a:off x="984250" y="4416425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4" name="Line 306"/>
          <p:cNvSpPr>
            <a:spLocks noChangeShapeType="1"/>
          </p:cNvSpPr>
          <p:nvPr/>
        </p:nvSpPr>
        <p:spPr bwMode="auto">
          <a:xfrm flipH="1">
            <a:off x="1995488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5" name="Line 307"/>
          <p:cNvSpPr>
            <a:spLocks noChangeShapeType="1"/>
          </p:cNvSpPr>
          <p:nvPr/>
        </p:nvSpPr>
        <p:spPr bwMode="auto">
          <a:xfrm>
            <a:off x="1995488" y="4097338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6" name="Freeform 308"/>
          <p:cNvSpPr>
            <a:spLocks/>
          </p:cNvSpPr>
          <p:nvPr/>
        </p:nvSpPr>
        <p:spPr bwMode="auto">
          <a:xfrm flipH="1">
            <a:off x="1836738" y="3884613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7" name="Line 309"/>
          <p:cNvSpPr>
            <a:spLocks noChangeShapeType="1"/>
          </p:cNvSpPr>
          <p:nvPr/>
        </p:nvSpPr>
        <p:spPr bwMode="auto">
          <a:xfrm flipH="1">
            <a:off x="1836738" y="43100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8" name="Line 310"/>
          <p:cNvSpPr>
            <a:spLocks noChangeShapeType="1"/>
          </p:cNvSpPr>
          <p:nvPr/>
        </p:nvSpPr>
        <p:spPr bwMode="auto">
          <a:xfrm>
            <a:off x="1038225" y="37782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9" name="Line 311"/>
          <p:cNvSpPr>
            <a:spLocks noChangeShapeType="1"/>
          </p:cNvSpPr>
          <p:nvPr/>
        </p:nvSpPr>
        <p:spPr bwMode="auto">
          <a:xfrm>
            <a:off x="1730375" y="335280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0" name="Freeform 312"/>
          <p:cNvSpPr>
            <a:spLocks/>
          </p:cNvSpPr>
          <p:nvPr/>
        </p:nvSpPr>
        <p:spPr bwMode="auto">
          <a:xfrm>
            <a:off x="1676400" y="3459163"/>
            <a:ext cx="212725" cy="319087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1" name="Line 313"/>
          <p:cNvSpPr>
            <a:spLocks noChangeShapeType="1"/>
          </p:cNvSpPr>
          <p:nvPr/>
        </p:nvSpPr>
        <p:spPr bwMode="auto">
          <a:xfrm>
            <a:off x="1782763" y="33528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2" name="Line 314"/>
          <p:cNvSpPr>
            <a:spLocks noChangeShapeType="1"/>
          </p:cNvSpPr>
          <p:nvPr/>
        </p:nvSpPr>
        <p:spPr bwMode="auto">
          <a:xfrm>
            <a:off x="1730375" y="388461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3" name="Line 315"/>
          <p:cNvSpPr>
            <a:spLocks noChangeShapeType="1"/>
          </p:cNvSpPr>
          <p:nvPr/>
        </p:nvSpPr>
        <p:spPr bwMode="auto">
          <a:xfrm>
            <a:off x="1782763" y="37782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4" name="Line 316"/>
          <p:cNvSpPr>
            <a:spLocks noChangeShapeType="1"/>
          </p:cNvSpPr>
          <p:nvPr/>
        </p:nvSpPr>
        <p:spPr bwMode="auto">
          <a:xfrm flipV="1">
            <a:off x="1570038" y="4310063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5" name="Line 317"/>
          <p:cNvSpPr>
            <a:spLocks noChangeShapeType="1"/>
          </p:cNvSpPr>
          <p:nvPr/>
        </p:nvSpPr>
        <p:spPr bwMode="auto">
          <a:xfrm flipV="1">
            <a:off x="1250950" y="44164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6" name="Line 318"/>
          <p:cNvSpPr>
            <a:spLocks noChangeShapeType="1"/>
          </p:cNvSpPr>
          <p:nvPr/>
        </p:nvSpPr>
        <p:spPr bwMode="auto">
          <a:xfrm flipV="1">
            <a:off x="1357313" y="3884613"/>
            <a:ext cx="160337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7" name="Line 319"/>
          <p:cNvSpPr>
            <a:spLocks noChangeShapeType="1"/>
          </p:cNvSpPr>
          <p:nvPr/>
        </p:nvSpPr>
        <p:spPr bwMode="auto">
          <a:xfrm>
            <a:off x="1517650" y="3884613"/>
            <a:ext cx="265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8" name="Line 320"/>
          <p:cNvSpPr>
            <a:spLocks noChangeShapeType="1"/>
          </p:cNvSpPr>
          <p:nvPr/>
        </p:nvSpPr>
        <p:spPr bwMode="auto">
          <a:xfrm>
            <a:off x="1304925" y="3884613"/>
            <a:ext cx="15875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9" name="Line 321"/>
          <p:cNvSpPr>
            <a:spLocks noChangeShapeType="1"/>
          </p:cNvSpPr>
          <p:nvPr/>
        </p:nvSpPr>
        <p:spPr bwMode="auto">
          <a:xfrm flipH="1">
            <a:off x="1038225" y="3884613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0" name="Line 322"/>
          <p:cNvSpPr>
            <a:spLocks noChangeShapeType="1"/>
          </p:cNvSpPr>
          <p:nvPr/>
        </p:nvSpPr>
        <p:spPr bwMode="auto">
          <a:xfrm>
            <a:off x="1250950" y="49482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1" name="Line 323"/>
          <p:cNvSpPr>
            <a:spLocks noChangeShapeType="1"/>
          </p:cNvSpPr>
          <p:nvPr/>
        </p:nvSpPr>
        <p:spPr bwMode="auto">
          <a:xfrm flipH="1">
            <a:off x="1144588" y="5054600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2" name="Freeform 324"/>
          <p:cNvSpPr>
            <a:spLocks/>
          </p:cNvSpPr>
          <p:nvPr/>
        </p:nvSpPr>
        <p:spPr bwMode="auto">
          <a:xfrm>
            <a:off x="1304925" y="4841875"/>
            <a:ext cx="106363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3" name="Line 325"/>
          <p:cNvSpPr>
            <a:spLocks noChangeShapeType="1"/>
          </p:cNvSpPr>
          <p:nvPr/>
        </p:nvSpPr>
        <p:spPr bwMode="auto">
          <a:xfrm>
            <a:off x="1782763" y="3884613"/>
            <a:ext cx="425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4" name="Line 326"/>
          <p:cNvSpPr>
            <a:spLocks noChangeShapeType="1"/>
          </p:cNvSpPr>
          <p:nvPr/>
        </p:nvSpPr>
        <p:spPr bwMode="auto">
          <a:xfrm>
            <a:off x="2208213" y="3884613"/>
            <a:ext cx="0" cy="1382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5" name="Line 327"/>
          <p:cNvSpPr>
            <a:spLocks noChangeShapeType="1"/>
          </p:cNvSpPr>
          <p:nvPr/>
        </p:nvSpPr>
        <p:spPr bwMode="auto">
          <a:xfrm flipH="1">
            <a:off x="2368550" y="5319713"/>
            <a:ext cx="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6" name="Line 328"/>
          <p:cNvSpPr>
            <a:spLocks noChangeShapeType="1"/>
          </p:cNvSpPr>
          <p:nvPr/>
        </p:nvSpPr>
        <p:spPr bwMode="auto">
          <a:xfrm>
            <a:off x="2368550" y="542766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7" name="Freeform 329"/>
          <p:cNvSpPr>
            <a:spLocks/>
          </p:cNvSpPr>
          <p:nvPr/>
        </p:nvSpPr>
        <p:spPr bwMode="auto">
          <a:xfrm flipH="1">
            <a:off x="2208213" y="5213350"/>
            <a:ext cx="106362" cy="427038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8" name="Line 330"/>
          <p:cNvSpPr>
            <a:spLocks noChangeShapeType="1"/>
          </p:cNvSpPr>
          <p:nvPr/>
        </p:nvSpPr>
        <p:spPr bwMode="auto">
          <a:xfrm rot="10800000">
            <a:off x="1411288" y="5640388"/>
            <a:ext cx="796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9" name="Line 331"/>
          <p:cNvSpPr>
            <a:spLocks noChangeShapeType="1"/>
          </p:cNvSpPr>
          <p:nvPr/>
        </p:nvSpPr>
        <p:spPr bwMode="auto">
          <a:xfrm>
            <a:off x="1411288" y="55864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0" name="Line 332"/>
          <p:cNvSpPr>
            <a:spLocks noChangeShapeType="1"/>
          </p:cNvSpPr>
          <p:nvPr/>
        </p:nvSpPr>
        <p:spPr bwMode="auto">
          <a:xfrm flipH="1">
            <a:off x="771525" y="4310063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1" name="Line 333"/>
          <p:cNvSpPr>
            <a:spLocks noChangeShapeType="1"/>
          </p:cNvSpPr>
          <p:nvPr/>
        </p:nvSpPr>
        <p:spPr bwMode="auto">
          <a:xfrm rot="10800000" flipH="1">
            <a:off x="825500" y="4416425"/>
            <a:ext cx="158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2" name="Line 334"/>
          <p:cNvSpPr>
            <a:spLocks noChangeShapeType="1"/>
          </p:cNvSpPr>
          <p:nvPr/>
        </p:nvSpPr>
        <p:spPr bwMode="auto">
          <a:xfrm>
            <a:off x="771525" y="4310063"/>
            <a:ext cx="0" cy="477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3" name="Line 335"/>
          <p:cNvSpPr>
            <a:spLocks noChangeShapeType="1"/>
          </p:cNvSpPr>
          <p:nvPr/>
        </p:nvSpPr>
        <p:spPr bwMode="auto">
          <a:xfrm>
            <a:off x="825500" y="4416425"/>
            <a:ext cx="0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4" name="Oval 336"/>
          <p:cNvSpPr>
            <a:spLocks noChangeArrowheads="1"/>
          </p:cNvSpPr>
          <p:nvPr/>
        </p:nvSpPr>
        <p:spPr bwMode="auto">
          <a:xfrm>
            <a:off x="665163" y="5692775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65" name="Line 337"/>
          <p:cNvSpPr>
            <a:spLocks noChangeShapeType="1"/>
          </p:cNvSpPr>
          <p:nvPr/>
        </p:nvSpPr>
        <p:spPr bwMode="auto">
          <a:xfrm>
            <a:off x="771525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6" name="Line 338"/>
          <p:cNvSpPr>
            <a:spLocks noChangeShapeType="1"/>
          </p:cNvSpPr>
          <p:nvPr/>
        </p:nvSpPr>
        <p:spPr bwMode="auto">
          <a:xfrm>
            <a:off x="771525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7" name="AutoShape 339"/>
          <p:cNvSpPr>
            <a:spLocks noChangeArrowheads="1"/>
          </p:cNvSpPr>
          <p:nvPr/>
        </p:nvSpPr>
        <p:spPr bwMode="auto">
          <a:xfrm rot="10800000">
            <a:off x="719138" y="6011863"/>
            <a:ext cx="106362" cy="539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68" name="Line 340"/>
          <p:cNvSpPr>
            <a:spLocks noChangeShapeType="1"/>
          </p:cNvSpPr>
          <p:nvPr/>
        </p:nvSpPr>
        <p:spPr bwMode="auto">
          <a:xfrm>
            <a:off x="771525" y="4735513"/>
            <a:ext cx="0" cy="957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9" name="Oval 341"/>
          <p:cNvSpPr>
            <a:spLocks noChangeArrowheads="1"/>
          </p:cNvSpPr>
          <p:nvPr/>
        </p:nvSpPr>
        <p:spPr bwMode="auto">
          <a:xfrm>
            <a:off x="719138" y="5692775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70" name="Line 342"/>
          <p:cNvSpPr>
            <a:spLocks noChangeShapeType="1"/>
          </p:cNvSpPr>
          <p:nvPr/>
        </p:nvSpPr>
        <p:spPr bwMode="auto">
          <a:xfrm>
            <a:off x="825500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1" name="Line 343"/>
          <p:cNvSpPr>
            <a:spLocks noChangeShapeType="1"/>
          </p:cNvSpPr>
          <p:nvPr/>
        </p:nvSpPr>
        <p:spPr bwMode="auto">
          <a:xfrm>
            <a:off x="825500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2" name="AutoShape 344"/>
          <p:cNvSpPr>
            <a:spLocks noChangeArrowheads="1"/>
          </p:cNvSpPr>
          <p:nvPr/>
        </p:nvSpPr>
        <p:spPr bwMode="auto">
          <a:xfrm rot="10800000">
            <a:off x="771525" y="6011863"/>
            <a:ext cx="106363" cy="539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73" name="Line 345"/>
          <p:cNvSpPr>
            <a:spLocks noChangeShapeType="1"/>
          </p:cNvSpPr>
          <p:nvPr/>
        </p:nvSpPr>
        <p:spPr bwMode="auto">
          <a:xfrm flipH="1">
            <a:off x="612775" y="3884613"/>
            <a:ext cx="425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4" name="Line 346"/>
          <p:cNvSpPr>
            <a:spLocks noChangeShapeType="1"/>
          </p:cNvSpPr>
          <p:nvPr/>
        </p:nvSpPr>
        <p:spPr bwMode="auto">
          <a:xfrm flipH="1">
            <a:off x="612775" y="3884613"/>
            <a:ext cx="0" cy="1328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5" name="Line 347"/>
          <p:cNvSpPr>
            <a:spLocks noChangeShapeType="1"/>
          </p:cNvSpPr>
          <p:nvPr/>
        </p:nvSpPr>
        <p:spPr bwMode="auto">
          <a:xfrm>
            <a:off x="452438" y="5319713"/>
            <a:ext cx="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6" name="Line 348"/>
          <p:cNvSpPr>
            <a:spLocks noChangeShapeType="1"/>
          </p:cNvSpPr>
          <p:nvPr/>
        </p:nvSpPr>
        <p:spPr bwMode="auto">
          <a:xfrm flipH="1">
            <a:off x="346075" y="542766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7" name="Freeform 349"/>
          <p:cNvSpPr>
            <a:spLocks/>
          </p:cNvSpPr>
          <p:nvPr/>
        </p:nvSpPr>
        <p:spPr bwMode="auto">
          <a:xfrm>
            <a:off x="506413" y="5213350"/>
            <a:ext cx="106362" cy="427038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8" name="Line 350"/>
          <p:cNvSpPr>
            <a:spLocks noChangeShapeType="1"/>
          </p:cNvSpPr>
          <p:nvPr/>
        </p:nvSpPr>
        <p:spPr bwMode="auto">
          <a:xfrm rot="10800000" flipH="1">
            <a:off x="612775" y="5640388"/>
            <a:ext cx="79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9" name="Line 351"/>
          <p:cNvSpPr>
            <a:spLocks noChangeShapeType="1"/>
          </p:cNvSpPr>
          <p:nvPr/>
        </p:nvSpPr>
        <p:spPr bwMode="auto">
          <a:xfrm>
            <a:off x="1250950" y="5319713"/>
            <a:ext cx="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0" name="Line 352"/>
          <p:cNvSpPr>
            <a:spLocks noChangeShapeType="1"/>
          </p:cNvSpPr>
          <p:nvPr/>
        </p:nvSpPr>
        <p:spPr bwMode="auto">
          <a:xfrm flipH="1">
            <a:off x="1144588" y="5427663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1" name="Freeform 353"/>
          <p:cNvSpPr>
            <a:spLocks/>
          </p:cNvSpPr>
          <p:nvPr/>
        </p:nvSpPr>
        <p:spPr bwMode="auto">
          <a:xfrm>
            <a:off x="1304925" y="5213350"/>
            <a:ext cx="106363" cy="427038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2" name="Line 354"/>
          <p:cNvSpPr>
            <a:spLocks noChangeShapeType="1"/>
          </p:cNvSpPr>
          <p:nvPr/>
        </p:nvSpPr>
        <p:spPr bwMode="auto">
          <a:xfrm flipV="1">
            <a:off x="293688" y="6224588"/>
            <a:ext cx="2233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3" name="Line 355"/>
          <p:cNvSpPr>
            <a:spLocks noChangeShapeType="1"/>
          </p:cNvSpPr>
          <p:nvPr/>
        </p:nvSpPr>
        <p:spPr bwMode="auto">
          <a:xfrm flipV="1">
            <a:off x="293688" y="6172200"/>
            <a:ext cx="2233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4" name="Line 356"/>
          <p:cNvSpPr>
            <a:spLocks noChangeShapeType="1"/>
          </p:cNvSpPr>
          <p:nvPr/>
        </p:nvSpPr>
        <p:spPr bwMode="auto">
          <a:xfrm>
            <a:off x="1836738" y="4629150"/>
            <a:ext cx="0" cy="159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5" name="Line 357"/>
          <p:cNvSpPr>
            <a:spLocks noChangeShapeType="1"/>
          </p:cNvSpPr>
          <p:nvPr/>
        </p:nvSpPr>
        <p:spPr bwMode="auto">
          <a:xfrm>
            <a:off x="984250" y="4629150"/>
            <a:ext cx="0" cy="154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6" name="Line 358"/>
          <p:cNvSpPr>
            <a:spLocks noChangeShapeType="1"/>
          </p:cNvSpPr>
          <p:nvPr/>
        </p:nvSpPr>
        <p:spPr bwMode="auto">
          <a:xfrm flipV="1">
            <a:off x="3509963" y="4416425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7" name="Line 359"/>
          <p:cNvSpPr>
            <a:spLocks noChangeShapeType="1"/>
          </p:cNvSpPr>
          <p:nvPr/>
        </p:nvSpPr>
        <p:spPr bwMode="auto">
          <a:xfrm flipV="1">
            <a:off x="3297238" y="4416425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8" name="Line 360"/>
          <p:cNvSpPr>
            <a:spLocks noChangeShapeType="1"/>
          </p:cNvSpPr>
          <p:nvPr/>
        </p:nvSpPr>
        <p:spPr bwMode="auto">
          <a:xfrm>
            <a:off x="2713038" y="3990975"/>
            <a:ext cx="0" cy="319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9" name="Line 361"/>
          <p:cNvSpPr>
            <a:spLocks noChangeShapeType="1"/>
          </p:cNvSpPr>
          <p:nvPr/>
        </p:nvSpPr>
        <p:spPr bwMode="auto">
          <a:xfrm>
            <a:off x="4095750" y="3990975"/>
            <a:ext cx="0" cy="319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0" name="Line 362"/>
          <p:cNvSpPr>
            <a:spLocks noChangeShapeType="1"/>
          </p:cNvSpPr>
          <p:nvPr/>
        </p:nvSpPr>
        <p:spPr bwMode="auto">
          <a:xfrm flipV="1">
            <a:off x="2978150" y="59594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1" name="Line 363"/>
          <p:cNvSpPr>
            <a:spLocks noChangeShapeType="1"/>
          </p:cNvSpPr>
          <p:nvPr/>
        </p:nvSpPr>
        <p:spPr bwMode="auto">
          <a:xfrm flipV="1">
            <a:off x="3829050" y="59594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2" name="Line 364"/>
          <p:cNvSpPr>
            <a:spLocks noChangeShapeType="1"/>
          </p:cNvSpPr>
          <p:nvPr/>
        </p:nvSpPr>
        <p:spPr bwMode="auto">
          <a:xfrm flipV="1">
            <a:off x="1836738" y="59594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3" name="Line 365"/>
          <p:cNvSpPr>
            <a:spLocks noChangeShapeType="1"/>
          </p:cNvSpPr>
          <p:nvPr/>
        </p:nvSpPr>
        <p:spPr bwMode="auto">
          <a:xfrm flipV="1">
            <a:off x="984250" y="59594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4" name="Line 366"/>
          <p:cNvSpPr>
            <a:spLocks noChangeShapeType="1"/>
          </p:cNvSpPr>
          <p:nvPr/>
        </p:nvSpPr>
        <p:spPr bwMode="auto">
          <a:xfrm flipV="1">
            <a:off x="1304925" y="3830638"/>
            <a:ext cx="0" cy="5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5" name="Line 367"/>
          <p:cNvSpPr>
            <a:spLocks noChangeShapeType="1"/>
          </p:cNvSpPr>
          <p:nvPr/>
        </p:nvSpPr>
        <p:spPr bwMode="auto">
          <a:xfrm>
            <a:off x="1304925" y="3830638"/>
            <a:ext cx="957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6" name="Line 368"/>
          <p:cNvSpPr>
            <a:spLocks noChangeShapeType="1"/>
          </p:cNvSpPr>
          <p:nvPr/>
        </p:nvSpPr>
        <p:spPr bwMode="auto">
          <a:xfrm>
            <a:off x="2208213" y="3884613"/>
            <a:ext cx="53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7" name="Line 369"/>
          <p:cNvSpPr>
            <a:spLocks noChangeShapeType="1"/>
          </p:cNvSpPr>
          <p:nvPr/>
        </p:nvSpPr>
        <p:spPr bwMode="auto">
          <a:xfrm>
            <a:off x="293688" y="4097338"/>
            <a:ext cx="477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8" name="Line 370"/>
          <p:cNvSpPr>
            <a:spLocks noChangeShapeType="1"/>
          </p:cNvSpPr>
          <p:nvPr/>
        </p:nvSpPr>
        <p:spPr bwMode="auto">
          <a:xfrm>
            <a:off x="2101850" y="4097338"/>
            <a:ext cx="0" cy="5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9" name="Line 371"/>
          <p:cNvSpPr>
            <a:spLocks noChangeShapeType="1"/>
          </p:cNvSpPr>
          <p:nvPr/>
        </p:nvSpPr>
        <p:spPr bwMode="auto">
          <a:xfrm flipH="1">
            <a:off x="452438" y="4149725"/>
            <a:ext cx="1649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00" name="Line 372"/>
          <p:cNvSpPr>
            <a:spLocks noChangeShapeType="1"/>
          </p:cNvSpPr>
          <p:nvPr/>
        </p:nvSpPr>
        <p:spPr bwMode="auto">
          <a:xfrm>
            <a:off x="293688" y="4149725"/>
            <a:ext cx="477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01" name="Line 373"/>
          <p:cNvSpPr>
            <a:spLocks noChangeShapeType="1"/>
          </p:cNvSpPr>
          <p:nvPr/>
        </p:nvSpPr>
        <p:spPr bwMode="auto">
          <a:xfrm>
            <a:off x="1995488" y="3830638"/>
            <a:ext cx="531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02" name="Line 374"/>
          <p:cNvSpPr>
            <a:spLocks noChangeShapeType="1"/>
          </p:cNvSpPr>
          <p:nvPr/>
        </p:nvSpPr>
        <p:spPr bwMode="auto">
          <a:xfrm>
            <a:off x="1995488" y="3884613"/>
            <a:ext cx="531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03" name="Text Box 375"/>
          <p:cNvSpPr txBox="1">
            <a:spLocks noChangeArrowheads="1"/>
          </p:cNvSpPr>
          <p:nvPr/>
        </p:nvSpPr>
        <p:spPr bwMode="auto">
          <a:xfrm>
            <a:off x="977900" y="4845050"/>
            <a:ext cx="3302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RN</a:t>
            </a:r>
          </a:p>
        </p:txBody>
      </p:sp>
      <p:sp>
        <p:nvSpPr>
          <p:cNvPr id="24804" name="Text Box 376"/>
          <p:cNvSpPr txBox="1">
            <a:spLocks noChangeArrowheads="1"/>
          </p:cNvSpPr>
          <p:nvPr/>
        </p:nvSpPr>
        <p:spPr bwMode="auto">
          <a:xfrm>
            <a:off x="982663" y="5226050"/>
            <a:ext cx="32543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SN</a:t>
            </a:r>
          </a:p>
        </p:txBody>
      </p:sp>
      <p:sp>
        <p:nvSpPr>
          <p:cNvPr id="24805" name="Text Box 377"/>
          <p:cNvSpPr txBox="1">
            <a:spLocks noChangeArrowheads="1"/>
          </p:cNvSpPr>
          <p:nvPr/>
        </p:nvSpPr>
        <p:spPr bwMode="auto">
          <a:xfrm>
            <a:off x="228600" y="5186363"/>
            <a:ext cx="3206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SP</a:t>
            </a:r>
          </a:p>
        </p:txBody>
      </p:sp>
      <p:sp>
        <p:nvSpPr>
          <p:cNvPr id="24806" name="Text Box 378"/>
          <p:cNvSpPr txBox="1">
            <a:spLocks noChangeArrowheads="1"/>
          </p:cNvSpPr>
          <p:nvPr/>
        </p:nvSpPr>
        <p:spPr bwMode="auto">
          <a:xfrm>
            <a:off x="2290763" y="5186363"/>
            <a:ext cx="32543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RP</a:t>
            </a:r>
          </a:p>
        </p:txBody>
      </p:sp>
      <p:sp>
        <p:nvSpPr>
          <p:cNvPr id="24807" name="Text Box 379"/>
          <p:cNvSpPr txBox="1">
            <a:spLocks noChangeArrowheads="1"/>
          </p:cNvSpPr>
          <p:nvPr/>
        </p:nvSpPr>
        <p:spPr bwMode="auto">
          <a:xfrm>
            <a:off x="527050" y="5813425"/>
            <a:ext cx="2476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</a:t>
            </a:r>
            <a:r>
              <a:rPr lang="de-DE" altLang="de-DE" sz="800" baseline="-25000"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24808" name="Text Box 380"/>
          <p:cNvSpPr txBox="1">
            <a:spLocks noChangeArrowheads="1"/>
          </p:cNvSpPr>
          <p:nvPr/>
        </p:nvSpPr>
        <p:spPr bwMode="auto">
          <a:xfrm>
            <a:off x="273050" y="3244850"/>
            <a:ext cx="704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SR  D-latch</a:t>
            </a:r>
          </a:p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(counter)</a:t>
            </a:r>
          </a:p>
        </p:txBody>
      </p:sp>
      <p:sp>
        <p:nvSpPr>
          <p:cNvPr id="24809" name="Text Box 381"/>
          <p:cNvSpPr txBox="1">
            <a:spLocks noChangeArrowheads="1"/>
          </p:cNvSpPr>
          <p:nvPr/>
        </p:nvSpPr>
        <p:spPr bwMode="auto">
          <a:xfrm>
            <a:off x="2771775" y="3625850"/>
            <a:ext cx="1316038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Simple D-latch (TS latch)</a:t>
            </a:r>
          </a:p>
        </p:txBody>
      </p:sp>
      <p:sp>
        <p:nvSpPr>
          <p:cNvPr id="24810" name="Text Box 382"/>
          <p:cNvSpPr txBox="1">
            <a:spLocks noChangeArrowheads="1"/>
          </p:cNvSpPr>
          <p:nvPr/>
        </p:nvSpPr>
        <p:spPr bwMode="auto">
          <a:xfrm>
            <a:off x="4249738" y="3536950"/>
            <a:ext cx="60801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Oscillator</a:t>
            </a:r>
          </a:p>
        </p:txBody>
      </p:sp>
      <p:sp>
        <p:nvSpPr>
          <p:cNvPr id="24811" name="Text Box 383"/>
          <p:cNvSpPr txBox="1">
            <a:spLocks noChangeArrowheads="1"/>
          </p:cNvSpPr>
          <p:nvPr/>
        </p:nvSpPr>
        <p:spPr bwMode="auto">
          <a:xfrm>
            <a:off x="1155700" y="5835650"/>
            <a:ext cx="2476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</a:t>
            </a:r>
            <a:r>
              <a:rPr lang="de-DE" altLang="de-DE" sz="800" baseline="-25000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4812" name="Text Box 384"/>
          <p:cNvSpPr txBox="1">
            <a:spLocks noChangeArrowheads="1"/>
          </p:cNvSpPr>
          <p:nvPr/>
        </p:nvSpPr>
        <p:spPr bwMode="auto">
          <a:xfrm>
            <a:off x="241300" y="3868738"/>
            <a:ext cx="43973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InP/N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3" name="Text Box 385"/>
          <p:cNvSpPr txBox="1">
            <a:spLocks noChangeArrowheads="1"/>
          </p:cNvSpPr>
          <p:nvPr/>
        </p:nvSpPr>
        <p:spPr bwMode="auto">
          <a:xfrm>
            <a:off x="1946275" y="3625850"/>
            <a:ext cx="5191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OutN/P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4" name="Text Box 386"/>
          <p:cNvSpPr txBox="1">
            <a:spLocks noChangeArrowheads="1"/>
          </p:cNvSpPr>
          <p:nvPr/>
        </p:nvSpPr>
        <p:spPr bwMode="auto">
          <a:xfrm>
            <a:off x="2527300" y="3778250"/>
            <a:ext cx="338138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InP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5" name="Text Box 387"/>
          <p:cNvSpPr txBox="1">
            <a:spLocks noChangeArrowheads="1"/>
          </p:cNvSpPr>
          <p:nvPr/>
        </p:nvSpPr>
        <p:spPr bwMode="auto">
          <a:xfrm>
            <a:off x="3894138" y="3778250"/>
            <a:ext cx="3429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InN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6" name="Text Box 388"/>
          <p:cNvSpPr txBox="1">
            <a:spLocks noChangeArrowheads="1"/>
          </p:cNvSpPr>
          <p:nvPr/>
        </p:nvSpPr>
        <p:spPr bwMode="auto">
          <a:xfrm>
            <a:off x="3117850" y="4235450"/>
            <a:ext cx="5191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OutN/P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7" name="Text Box 389"/>
          <p:cNvSpPr txBox="1">
            <a:spLocks noChangeArrowheads="1"/>
          </p:cNvSpPr>
          <p:nvPr/>
        </p:nvSpPr>
        <p:spPr bwMode="auto">
          <a:xfrm>
            <a:off x="241300" y="5988050"/>
            <a:ext cx="3667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LdP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8" name="Text Box 390"/>
          <p:cNvSpPr txBox="1">
            <a:spLocks noChangeArrowheads="1"/>
          </p:cNvSpPr>
          <p:nvPr/>
        </p:nvSpPr>
        <p:spPr bwMode="auto">
          <a:xfrm>
            <a:off x="1841500" y="5759450"/>
            <a:ext cx="3714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LdN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9" name="Text Box 391"/>
          <p:cNvSpPr txBox="1">
            <a:spLocks noChangeArrowheads="1"/>
          </p:cNvSpPr>
          <p:nvPr/>
        </p:nvSpPr>
        <p:spPr bwMode="auto">
          <a:xfrm>
            <a:off x="2636838" y="5607050"/>
            <a:ext cx="36671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LdP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20" name="Text Box 392"/>
          <p:cNvSpPr txBox="1">
            <a:spLocks noChangeArrowheads="1"/>
          </p:cNvSpPr>
          <p:nvPr/>
        </p:nvSpPr>
        <p:spPr bwMode="auto">
          <a:xfrm>
            <a:off x="3779838" y="5607050"/>
            <a:ext cx="3714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LdN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21" name="Text Box 393"/>
          <p:cNvSpPr txBox="1">
            <a:spLocks noChangeArrowheads="1"/>
          </p:cNvSpPr>
          <p:nvPr/>
        </p:nvSpPr>
        <p:spPr bwMode="auto">
          <a:xfrm>
            <a:off x="774700" y="4373563"/>
            <a:ext cx="2524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24822" name="Text Box 394"/>
          <p:cNvSpPr txBox="1">
            <a:spLocks noChangeArrowheads="1"/>
          </p:cNvSpPr>
          <p:nvPr/>
        </p:nvSpPr>
        <p:spPr bwMode="auto">
          <a:xfrm>
            <a:off x="598488" y="4221163"/>
            <a:ext cx="25241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24823" name="Text Box 395"/>
          <p:cNvSpPr txBox="1">
            <a:spLocks noChangeArrowheads="1"/>
          </p:cNvSpPr>
          <p:nvPr/>
        </p:nvSpPr>
        <p:spPr bwMode="auto">
          <a:xfrm>
            <a:off x="1114425" y="4525963"/>
            <a:ext cx="336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MA</a:t>
            </a:r>
          </a:p>
        </p:txBody>
      </p:sp>
      <p:sp>
        <p:nvSpPr>
          <p:cNvPr id="24824" name="Text Box 396"/>
          <p:cNvSpPr txBox="1">
            <a:spLocks noChangeArrowheads="1"/>
          </p:cNvSpPr>
          <p:nvPr/>
        </p:nvSpPr>
        <p:spPr bwMode="auto">
          <a:xfrm>
            <a:off x="1352550" y="4525963"/>
            <a:ext cx="336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MB</a:t>
            </a:r>
          </a:p>
        </p:txBody>
      </p:sp>
      <p:sp>
        <p:nvSpPr>
          <p:cNvPr id="24825" name="Rectangle 398"/>
          <p:cNvSpPr>
            <a:spLocks noChangeArrowheads="1"/>
          </p:cNvSpPr>
          <p:nvPr/>
        </p:nvSpPr>
        <p:spPr bwMode="auto">
          <a:xfrm>
            <a:off x="395288" y="2725738"/>
            <a:ext cx="20875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de-DE" sz="1400"/>
              <a:t>SR-Latch</a:t>
            </a:r>
          </a:p>
        </p:txBody>
      </p:sp>
      <p:sp>
        <p:nvSpPr>
          <p:cNvPr id="24826" name="Rectangle 399"/>
          <p:cNvSpPr>
            <a:spLocks noChangeArrowheads="1"/>
          </p:cNvSpPr>
          <p:nvPr/>
        </p:nvSpPr>
        <p:spPr bwMode="auto">
          <a:xfrm>
            <a:off x="1979613" y="3284538"/>
            <a:ext cx="20875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de-DE" sz="1400"/>
              <a:t>D-Latch</a:t>
            </a:r>
          </a:p>
        </p:txBody>
      </p:sp>
      <p:sp>
        <p:nvSpPr>
          <p:cNvPr id="24827" name="Rectangle 400"/>
          <p:cNvSpPr>
            <a:spLocks noChangeArrowheads="1"/>
          </p:cNvSpPr>
          <p:nvPr/>
        </p:nvSpPr>
        <p:spPr bwMode="auto">
          <a:xfrm>
            <a:off x="4211638" y="3213100"/>
            <a:ext cx="20875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sz="1400"/>
              <a:t>Ringoszillator</a:t>
            </a:r>
          </a:p>
        </p:txBody>
      </p:sp>
      <p:sp>
        <p:nvSpPr>
          <p:cNvPr id="24828" name="Freeform 402"/>
          <p:cNvSpPr>
            <a:spLocks/>
          </p:cNvSpPr>
          <p:nvPr/>
        </p:nvSpPr>
        <p:spPr bwMode="auto">
          <a:xfrm>
            <a:off x="5237163" y="1438275"/>
            <a:ext cx="1371600" cy="1143000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829" name="Group 403"/>
          <p:cNvGrpSpPr>
            <a:grpSpLocks/>
          </p:cNvGrpSpPr>
          <p:nvPr/>
        </p:nvGrpSpPr>
        <p:grpSpPr bwMode="auto">
          <a:xfrm flipH="1">
            <a:off x="5999163" y="1666875"/>
            <a:ext cx="381000" cy="609600"/>
            <a:chOff x="1440" y="1008"/>
            <a:chExt cx="240" cy="384"/>
          </a:xfrm>
        </p:grpSpPr>
        <p:sp>
          <p:nvSpPr>
            <p:cNvPr id="24856" name="Line 404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7" name="Line 405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8" name="Freeform 406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4830" name="Group 407"/>
          <p:cNvGrpSpPr>
            <a:grpSpLocks/>
          </p:cNvGrpSpPr>
          <p:nvPr/>
        </p:nvGrpSpPr>
        <p:grpSpPr bwMode="auto">
          <a:xfrm flipH="1">
            <a:off x="5237163" y="1666875"/>
            <a:ext cx="457200" cy="609600"/>
            <a:chOff x="2352" y="2208"/>
            <a:chExt cx="288" cy="384"/>
          </a:xfrm>
        </p:grpSpPr>
        <p:sp>
          <p:nvSpPr>
            <p:cNvPr id="24852" name="Line 408"/>
            <p:cNvSpPr>
              <a:spLocks noChangeShapeType="1"/>
            </p:cNvSpPr>
            <p:nvPr/>
          </p:nvSpPr>
          <p:spPr bwMode="auto">
            <a:xfrm flipH="1">
              <a:off x="2496" y="2304"/>
              <a:ext cx="0" cy="19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3" name="Line 409"/>
            <p:cNvSpPr>
              <a:spLocks noChangeShapeType="1"/>
            </p:cNvSpPr>
            <p:nvPr/>
          </p:nvSpPr>
          <p:spPr bwMode="auto">
            <a:xfrm>
              <a:off x="2496" y="2400"/>
              <a:ext cx="14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4" name="Freeform 410"/>
            <p:cNvSpPr>
              <a:spLocks/>
            </p:cNvSpPr>
            <p:nvPr/>
          </p:nvSpPr>
          <p:spPr bwMode="auto">
            <a:xfrm flipH="1">
              <a:off x="2352" y="22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5" name="Oval 411"/>
            <p:cNvSpPr>
              <a:spLocks noChangeArrowheads="1"/>
            </p:cNvSpPr>
            <p:nvPr/>
          </p:nvSpPr>
          <p:spPr bwMode="auto">
            <a:xfrm>
              <a:off x="2496" y="2352"/>
              <a:ext cx="96" cy="96"/>
            </a:xfrm>
            <a:prstGeom prst="ellipse">
              <a:avLst/>
            </a:prstGeom>
            <a:solidFill>
              <a:srgbClr val="FFFF99"/>
            </a:solidFill>
            <a:ln w="222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24831" name="Line 412"/>
          <p:cNvSpPr>
            <a:spLocks noChangeShapeType="1"/>
          </p:cNvSpPr>
          <p:nvPr/>
        </p:nvSpPr>
        <p:spPr bwMode="auto">
          <a:xfrm flipH="1" flipV="1">
            <a:off x="6372225" y="1285875"/>
            <a:ext cx="0" cy="2889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2" name="Line 413"/>
          <p:cNvSpPr>
            <a:spLocks noChangeShapeType="1"/>
          </p:cNvSpPr>
          <p:nvPr/>
        </p:nvSpPr>
        <p:spPr bwMode="auto">
          <a:xfrm>
            <a:off x="5694363" y="1666875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3" name="Line 414"/>
          <p:cNvSpPr>
            <a:spLocks noChangeShapeType="1"/>
          </p:cNvSpPr>
          <p:nvPr/>
        </p:nvSpPr>
        <p:spPr bwMode="auto">
          <a:xfrm>
            <a:off x="5694363" y="2276475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4" name="Line 415"/>
          <p:cNvSpPr>
            <a:spLocks noChangeShapeType="1"/>
          </p:cNvSpPr>
          <p:nvPr/>
        </p:nvSpPr>
        <p:spPr bwMode="auto">
          <a:xfrm>
            <a:off x="5846763" y="2276475"/>
            <a:ext cx="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5" name="Line 416"/>
          <p:cNvSpPr>
            <a:spLocks noChangeShapeType="1"/>
          </p:cNvSpPr>
          <p:nvPr/>
        </p:nvSpPr>
        <p:spPr bwMode="auto">
          <a:xfrm>
            <a:off x="5846763" y="1285875"/>
            <a:ext cx="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6" name="Line 417"/>
          <p:cNvSpPr>
            <a:spLocks noChangeShapeType="1"/>
          </p:cNvSpPr>
          <p:nvPr/>
        </p:nvSpPr>
        <p:spPr bwMode="auto">
          <a:xfrm rot="10800000">
            <a:off x="4932363" y="1971675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7" name="Line 418"/>
          <p:cNvSpPr>
            <a:spLocks noChangeShapeType="1"/>
          </p:cNvSpPr>
          <p:nvPr/>
        </p:nvSpPr>
        <p:spPr bwMode="auto">
          <a:xfrm>
            <a:off x="5694363" y="1285875"/>
            <a:ext cx="8223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8" name="Line 419"/>
          <p:cNvSpPr>
            <a:spLocks noChangeShapeType="1"/>
          </p:cNvSpPr>
          <p:nvPr/>
        </p:nvSpPr>
        <p:spPr bwMode="auto">
          <a:xfrm flipH="1">
            <a:off x="5999163" y="1971675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9" name="Line 420"/>
          <p:cNvSpPr>
            <a:spLocks noChangeShapeType="1"/>
          </p:cNvSpPr>
          <p:nvPr/>
        </p:nvSpPr>
        <p:spPr bwMode="auto">
          <a:xfrm flipH="1">
            <a:off x="5541963" y="1971675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40" name="Line 421"/>
          <p:cNvSpPr>
            <a:spLocks noChangeShapeType="1"/>
          </p:cNvSpPr>
          <p:nvPr/>
        </p:nvSpPr>
        <p:spPr bwMode="auto">
          <a:xfrm>
            <a:off x="5694363" y="1819275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41" name="AutoShape 422"/>
          <p:cNvSpPr>
            <a:spLocks noChangeArrowheads="1"/>
          </p:cNvSpPr>
          <p:nvPr/>
        </p:nvSpPr>
        <p:spPr bwMode="auto">
          <a:xfrm rot="-5400000">
            <a:off x="5884863" y="1933575"/>
            <a:ext cx="152400" cy="76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22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842" name="Text Box 423"/>
          <p:cNvSpPr txBox="1">
            <a:spLocks noChangeArrowheads="1"/>
          </p:cNvSpPr>
          <p:nvPr/>
        </p:nvSpPr>
        <p:spPr bwMode="auto">
          <a:xfrm>
            <a:off x="5402263" y="2581275"/>
            <a:ext cx="4302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1400">
                <a:latin typeface="Arial" charset="0"/>
                <a:cs typeface="Arial" charset="0"/>
              </a:rPr>
              <a:t>out</a:t>
            </a:r>
          </a:p>
        </p:txBody>
      </p:sp>
      <p:sp>
        <p:nvSpPr>
          <p:cNvPr id="24843" name="Text Box 427"/>
          <p:cNvSpPr txBox="1">
            <a:spLocks noChangeArrowheads="1"/>
          </p:cNvSpPr>
          <p:nvPr/>
        </p:nvSpPr>
        <p:spPr bwMode="auto">
          <a:xfrm>
            <a:off x="5664200" y="981075"/>
            <a:ext cx="500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1400">
                <a:latin typeface="Arial" charset="0"/>
                <a:cs typeface="Arial" charset="0"/>
              </a:rPr>
              <a:t>Vdd</a:t>
            </a:r>
          </a:p>
        </p:txBody>
      </p:sp>
      <p:sp>
        <p:nvSpPr>
          <p:cNvPr id="24844" name="Text Box 428"/>
          <p:cNvSpPr txBox="1">
            <a:spLocks noChangeArrowheads="1"/>
          </p:cNvSpPr>
          <p:nvPr/>
        </p:nvSpPr>
        <p:spPr bwMode="auto">
          <a:xfrm>
            <a:off x="4733925" y="1590675"/>
            <a:ext cx="379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1400">
                <a:latin typeface="Arial" charset="0"/>
                <a:cs typeface="Arial" charset="0"/>
              </a:rPr>
              <a:t>V</a:t>
            </a:r>
            <a:r>
              <a:rPr lang="de-DE" altLang="de-DE" sz="1400" baseline="-25000"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24845" name="Line 432"/>
          <p:cNvSpPr>
            <a:spLocks noChangeShapeType="1"/>
          </p:cNvSpPr>
          <p:nvPr/>
        </p:nvSpPr>
        <p:spPr bwMode="auto">
          <a:xfrm>
            <a:off x="6372225" y="1574800"/>
            <a:ext cx="71438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846" name="Line 433"/>
          <p:cNvSpPr>
            <a:spLocks noChangeShapeType="1"/>
          </p:cNvSpPr>
          <p:nvPr/>
        </p:nvSpPr>
        <p:spPr bwMode="auto">
          <a:xfrm flipH="1">
            <a:off x="6300788" y="1646238"/>
            <a:ext cx="142875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847" name="Line 434"/>
          <p:cNvSpPr>
            <a:spLocks noChangeShapeType="1"/>
          </p:cNvSpPr>
          <p:nvPr/>
        </p:nvSpPr>
        <p:spPr bwMode="auto">
          <a:xfrm>
            <a:off x="6300788" y="1719263"/>
            <a:ext cx="71437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848" name="Line 435"/>
          <p:cNvSpPr>
            <a:spLocks noChangeShapeType="1"/>
          </p:cNvSpPr>
          <p:nvPr/>
        </p:nvSpPr>
        <p:spPr bwMode="auto">
          <a:xfrm flipH="1" flipV="1">
            <a:off x="6372225" y="17907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49" name="Line 436"/>
          <p:cNvSpPr>
            <a:spLocks noChangeShapeType="1"/>
          </p:cNvSpPr>
          <p:nvPr/>
        </p:nvSpPr>
        <p:spPr bwMode="auto">
          <a:xfrm>
            <a:off x="6084888" y="2654300"/>
            <a:ext cx="2873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8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DCL</a:t>
            </a:r>
          </a:p>
        </p:txBody>
      </p:sp>
      <p:sp>
        <p:nvSpPr>
          <p:cNvPr id="24851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DF9FD68-EE4D-4F55-85FB-3FA80522B426}" type="slidenum">
              <a:rPr lang="de-DE" altLang="de-DE" sz="1400">
                <a:latin typeface="Arial" charset="0"/>
              </a:rPr>
              <a:pPr/>
              <a:t>28</a:t>
            </a:fld>
            <a:endParaRPr lang="de-DE" altLang="de-DE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39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8" name="Gerader Verbinder 7"/>
          <p:cNvCxnSpPr/>
          <p:nvPr/>
        </p:nvCxnSpPr>
        <p:spPr bwMode="auto">
          <a:xfrm>
            <a:off x="4876800" y="2743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r Verbinder 13"/>
          <p:cNvCxnSpPr/>
          <p:nvPr/>
        </p:nvCxnSpPr>
        <p:spPr bwMode="auto">
          <a:xfrm flipV="1">
            <a:off x="5943600" y="2057400"/>
            <a:ext cx="6858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r Verbinder 15"/>
          <p:cNvCxnSpPr/>
          <p:nvPr/>
        </p:nvCxnSpPr>
        <p:spPr bwMode="auto">
          <a:xfrm>
            <a:off x="6629400" y="2057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4876800" y="3733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 flipV="1">
            <a:off x="5943600" y="3124200"/>
            <a:ext cx="6096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r Verbinder 48"/>
          <p:cNvCxnSpPr/>
          <p:nvPr/>
        </p:nvCxnSpPr>
        <p:spPr bwMode="auto">
          <a:xfrm>
            <a:off x="6553200" y="31242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Ellipse 22"/>
          <p:cNvSpPr/>
          <p:nvPr/>
        </p:nvSpPr>
        <p:spPr bwMode="auto">
          <a:xfrm>
            <a:off x="48768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Ellipse 55"/>
          <p:cNvSpPr/>
          <p:nvPr/>
        </p:nvSpPr>
        <p:spPr bwMode="auto">
          <a:xfrm>
            <a:off x="50292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Ellipse 58"/>
          <p:cNvSpPr/>
          <p:nvPr/>
        </p:nvSpPr>
        <p:spPr bwMode="auto">
          <a:xfrm>
            <a:off x="51816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Ellipse 59"/>
          <p:cNvSpPr/>
          <p:nvPr/>
        </p:nvSpPr>
        <p:spPr bwMode="auto">
          <a:xfrm>
            <a:off x="53340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Ellipse 60"/>
          <p:cNvSpPr/>
          <p:nvPr/>
        </p:nvSpPr>
        <p:spPr bwMode="auto">
          <a:xfrm>
            <a:off x="54864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Ellipse 61"/>
          <p:cNvSpPr/>
          <p:nvPr/>
        </p:nvSpPr>
        <p:spPr bwMode="auto">
          <a:xfrm>
            <a:off x="56388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Ellipse 62"/>
          <p:cNvSpPr/>
          <p:nvPr/>
        </p:nvSpPr>
        <p:spPr bwMode="auto">
          <a:xfrm>
            <a:off x="57912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Ellipse 63"/>
          <p:cNvSpPr/>
          <p:nvPr/>
        </p:nvSpPr>
        <p:spPr bwMode="auto">
          <a:xfrm>
            <a:off x="59436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Ellipse 65"/>
          <p:cNvSpPr/>
          <p:nvPr/>
        </p:nvSpPr>
        <p:spPr bwMode="auto">
          <a:xfrm>
            <a:off x="48768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Ellipse 66"/>
          <p:cNvSpPr/>
          <p:nvPr/>
        </p:nvSpPr>
        <p:spPr bwMode="auto">
          <a:xfrm>
            <a:off x="50292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51816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53340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54864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Ellipse 71"/>
          <p:cNvSpPr/>
          <p:nvPr/>
        </p:nvSpPr>
        <p:spPr bwMode="auto">
          <a:xfrm>
            <a:off x="56388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Ellipse 77"/>
          <p:cNvSpPr/>
          <p:nvPr/>
        </p:nvSpPr>
        <p:spPr bwMode="auto">
          <a:xfrm>
            <a:off x="64008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Ellipse 78"/>
          <p:cNvSpPr/>
          <p:nvPr/>
        </p:nvSpPr>
        <p:spPr bwMode="auto">
          <a:xfrm>
            <a:off x="62484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Ellipse 79"/>
          <p:cNvSpPr/>
          <p:nvPr/>
        </p:nvSpPr>
        <p:spPr bwMode="auto">
          <a:xfrm>
            <a:off x="60960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Ellipse 80"/>
          <p:cNvSpPr/>
          <p:nvPr/>
        </p:nvSpPr>
        <p:spPr bwMode="auto">
          <a:xfrm>
            <a:off x="57912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59436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Ellipse 82"/>
          <p:cNvSpPr/>
          <p:nvPr/>
        </p:nvSpPr>
        <p:spPr bwMode="auto">
          <a:xfrm>
            <a:off x="60960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Ellipse 83"/>
          <p:cNvSpPr/>
          <p:nvPr/>
        </p:nvSpPr>
        <p:spPr bwMode="auto">
          <a:xfrm>
            <a:off x="62484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64008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>
            <a:off x="65532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7" name="Ellipse 86"/>
          <p:cNvSpPr/>
          <p:nvPr/>
        </p:nvSpPr>
        <p:spPr bwMode="auto">
          <a:xfrm>
            <a:off x="60960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Ellipse 87"/>
          <p:cNvSpPr/>
          <p:nvPr/>
        </p:nvSpPr>
        <p:spPr bwMode="auto">
          <a:xfrm>
            <a:off x="62484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Ellipse 88"/>
          <p:cNvSpPr/>
          <p:nvPr/>
        </p:nvSpPr>
        <p:spPr bwMode="auto">
          <a:xfrm>
            <a:off x="64008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65532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Ellipse 90"/>
          <p:cNvSpPr/>
          <p:nvPr/>
        </p:nvSpPr>
        <p:spPr bwMode="auto">
          <a:xfrm>
            <a:off x="67056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" name="Ellipse 91"/>
          <p:cNvSpPr/>
          <p:nvPr/>
        </p:nvSpPr>
        <p:spPr bwMode="auto">
          <a:xfrm>
            <a:off x="68580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3" name="Ellipse 92"/>
          <p:cNvSpPr/>
          <p:nvPr/>
        </p:nvSpPr>
        <p:spPr bwMode="auto">
          <a:xfrm>
            <a:off x="62484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Ellipse 93"/>
          <p:cNvSpPr/>
          <p:nvPr/>
        </p:nvSpPr>
        <p:spPr bwMode="auto">
          <a:xfrm>
            <a:off x="64008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Ellipse 94"/>
          <p:cNvSpPr/>
          <p:nvPr/>
        </p:nvSpPr>
        <p:spPr bwMode="auto">
          <a:xfrm>
            <a:off x="65532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Ellipse 95"/>
          <p:cNvSpPr/>
          <p:nvPr/>
        </p:nvSpPr>
        <p:spPr bwMode="auto">
          <a:xfrm>
            <a:off x="67056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Ellipse 96"/>
          <p:cNvSpPr/>
          <p:nvPr/>
        </p:nvSpPr>
        <p:spPr bwMode="auto">
          <a:xfrm>
            <a:off x="68580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8" name="Ellipse 97"/>
          <p:cNvSpPr/>
          <p:nvPr/>
        </p:nvSpPr>
        <p:spPr bwMode="auto">
          <a:xfrm>
            <a:off x="70104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Ellipse 98"/>
          <p:cNvSpPr/>
          <p:nvPr/>
        </p:nvSpPr>
        <p:spPr bwMode="auto">
          <a:xfrm>
            <a:off x="64008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Ellipse 99"/>
          <p:cNvSpPr/>
          <p:nvPr/>
        </p:nvSpPr>
        <p:spPr bwMode="auto">
          <a:xfrm>
            <a:off x="65532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Ellipse 100"/>
          <p:cNvSpPr/>
          <p:nvPr/>
        </p:nvSpPr>
        <p:spPr bwMode="auto">
          <a:xfrm>
            <a:off x="67056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Ellipse 101"/>
          <p:cNvSpPr/>
          <p:nvPr/>
        </p:nvSpPr>
        <p:spPr bwMode="auto">
          <a:xfrm>
            <a:off x="68580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Ellipse 102"/>
          <p:cNvSpPr/>
          <p:nvPr/>
        </p:nvSpPr>
        <p:spPr bwMode="auto">
          <a:xfrm>
            <a:off x="70104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" name="Ellipse 103"/>
          <p:cNvSpPr/>
          <p:nvPr/>
        </p:nvSpPr>
        <p:spPr bwMode="auto">
          <a:xfrm>
            <a:off x="71628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Ellipse 105"/>
          <p:cNvSpPr/>
          <p:nvPr/>
        </p:nvSpPr>
        <p:spPr bwMode="auto">
          <a:xfrm>
            <a:off x="67056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Ellipse 107"/>
          <p:cNvSpPr/>
          <p:nvPr/>
        </p:nvSpPr>
        <p:spPr bwMode="auto">
          <a:xfrm>
            <a:off x="70104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Ellipse 108"/>
          <p:cNvSpPr/>
          <p:nvPr/>
        </p:nvSpPr>
        <p:spPr bwMode="auto">
          <a:xfrm>
            <a:off x="71628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Ellipse 116"/>
          <p:cNvSpPr/>
          <p:nvPr/>
        </p:nvSpPr>
        <p:spPr bwMode="auto">
          <a:xfrm>
            <a:off x="67056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8" name="Ellipse 117"/>
          <p:cNvSpPr/>
          <p:nvPr/>
        </p:nvSpPr>
        <p:spPr bwMode="auto">
          <a:xfrm>
            <a:off x="68580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9" name="Ellipse 118"/>
          <p:cNvSpPr/>
          <p:nvPr/>
        </p:nvSpPr>
        <p:spPr bwMode="auto">
          <a:xfrm>
            <a:off x="70104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0" name="Ellipse 119"/>
          <p:cNvSpPr/>
          <p:nvPr/>
        </p:nvSpPr>
        <p:spPr bwMode="auto">
          <a:xfrm>
            <a:off x="74676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Ellipse 120"/>
          <p:cNvSpPr/>
          <p:nvPr/>
        </p:nvSpPr>
        <p:spPr bwMode="auto">
          <a:xfrm>
            <a:off x="74676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Ellipse 121"/>
          <p:cNvSpPr/>
          <p:nvPr/>
        </p:nvSpPr>
        <p:spPr bwMode="auto">
          <a:xfrm>
            <a:off x="7315200" y="3429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Ellipse 122"/>
          <p:cNvSpPr/>
          <p:nvPr/>
        </p:nvSpPr>
        <p:spPr bwMode="auto">
          <a:xfrm>
            <a:off x="74676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Ellipse 123"/>
          <p:cNvSpPr/>
          <p:nvPr/>
        </p:nvSpPr>
        <p:spPr bwMode="auto">
          <a:xfrm>
            <a:off x="73152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Ellipse 124"/>
          <p:cNvSpPr/>
          <p:nvPr/>
        </p:nvSpPr>
        <p:spPr bwMode="auto">
          <a:xfrm>
            <a:off x="7162800" y="3581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6" name="Ellipse 125"/>
          <p:cNvSpPr/>
          <p:nvPr/>
        </p:nvSpPr>
        <p:spPr bwMode="auto">
          <a:xfrm>
            <a:off x="74676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7" name="Ellipse 126"/>
          <p:cNvSpPr/>
          <p:nvPr/>
        </p:nvSpPr>
        <p:spPr bwMode="auto">
          <a:xfrm>
            <a:off x="73152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8" name="Ellipse 127"/>
          <p:cNvSpPr/>
          <p:nvPr/>
        </p:nvSpPr>
        <p:spPr bwMode="auto">
          <a:xfrm>
            <a:off x="7162800" y="3733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9" name="Ellipse 128"/>
          <p:cNvSpPr/>
          <p:nvPr/>
        </p:nvSpPr>
        <p:spPr bwMode="auto">
          <a:xfrm>
            <a:off x="70104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0" name="Ellipse 129"/>
          <p:cNvSpPr/>
          <p:nvPr/>
        </p:nvSpPr>
        <p:spPr bwMode="auto">
          <a:xfrm>
            <a:off x="71628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Ellipse 130"/>
          <p:cNvSpPr/>
          <p:nvPr/>
        </p:nvSpPr>
        <p:spPr bwMode="auto">
          <a:xfrm>
            <a:off x="73152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2" name="Ellipse 131"/>
          <p:cNvSpPr/>
          <p:nvPr/>
        </p:nvSpPr>
        <p:spPr bwMode="auto">
          <a:xfrm>
            <a:off x="7467600" y="3886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Ellipse 132"/>
          <p:cNvSpPr/>
          <p:nvPr/>
        </p:nvSpPr>
        <p:spPr bwMode="auto">
          <a:xfrm>
            <a:off x="50292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4" name="Ellipse 133"/>
          <p:cNvSpPr/>
          <p:nvPr/>
        </p:nvSpPr>
        <p:spPr bwMode="auto">
          <a:xfrm>
            <a:off x="54864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Ellipse 134"/>
          <p:cNvSpPr/>
          <p:nvPr/>
        </p:nvSpPr>
        <p:spPr bwMode="auto">
          <a:xfrm>
            <a:off x="57912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Ellipse 136"/>
          <p:cNvSpPr/>
          <p:nvPr/>
        </p:nvSpPr>
        <p:spPr bwMode="auto">
          <a:xfrm>
            <a:off x="53340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mit Pfeil 26"/>
          <p:cNvCxnSpPr/>
          <p:nvPr/>
        </p:nvCxnSpPr>
        <p:spPr bwMode="auto">
          <a:xfrm>
            <a:off x="5105400" y="23622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mit Pfeil 28"/>
          <p:cNvCxnSpPr/>
          <p:nvPr/>
        </p:nvCxnSpPr>
        <p:spPr bwMode="auto">
          <a:xfrm>
            <a:off x="5943600" y="27432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mit Pfeil 30"/>
          <p:cNvCxnSpPr/>
          <p:nvPr/>
        </p:nvCxnSpPr>
        <p:spPr bwMode="auto">
          <a:xfrm flipV="1">
            <a:off x="6324600" y="2209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4876800" y="2057400"/>
            <a:ext cx="10021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Leitfähigkeit</a:t>
            </a:r>
            <a:endParaRPr lang="en-US" dirty="0"/>
          </a:p>
        </p:txBody>
      </p:sp>
      <p:sp>
        <p:nvSpPr>
          <p:cNvPr id="141" name="Textfeld 140"/>
          <p:cNvSpPr txBox="1"/>
          <p:nvPr/>
        </p:nvSpPr>
        <p:spPr>
          <a:xfrm>
            <a:off x="6248400" y="2438400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Generation</a:t>
            </a:r>
            <a:endParaRPr lang="en-US" dirty="0"/>
          </a:p>
        </p:txBody>
      </p:sp>
      <p:sp>
        <p:nvSpPr>
          <p:cNvPr id="142" name="Textfeld 141"/>
          <p:cNvSpPr txBox="1"/>
          <p:nvPr/>
        </p:nvSpPr>
        <p:spPr>
          <a:xfrm>
            <a:off x="5105400" y="2971800"/>
            <a:ext cx="1205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Rekombination</a:t>
            </a:r>
            <a:endParaRPr lang="en-US" dirty="0"/>
          </a:p>
        </p:txBody>
      </p:sp>
      <p:sp>
        <p:nvSpPr>
          <p:cNvPr id="14343" name="Rechteck 14342"/>
          <p:cNvSpPr/>
          <p:nvPr/>
        </p:nvSpPr>
        <p:spPr bwMode="auto">
          <a:xfrm>
            <a:off x="5029200" y="2819400"/>
            <a:ext cx="152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5" name="Rechteck 144"/>
          <p:cNvSpPr/>
          <p:nvPr/>
        </p:nvSpPr>
        <p:spPr bwMode="auto">
          <a:xfrm>
            <a:off x="5257800" y="2819400"/>
            <a:ext cx="152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6" name="Rechteck 145"/>
          <p:cNvSpPr/>
          <p:nvPr/>
        </p:nvSpPr>
        <p:spPr bwMode="auto">
          <a:xfrm>
            <a:off x="5486400" y="2819400"/>
            <a:ext cx="152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7" name="Rechteck 146"/>
          <p:cNvSpPr/>
          <p:nvPr/>
        </p:nvSpPr>
        <p:spPr bwMode="auto">
          <a:xfrm>
            <a:off x="5715000" y="2819400"/>
            <a:ext cx="152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8" name="Rechteck 147"/>
          <p:cNvSpPr/>
          <p:nvPr/>
        </p:nvSpPr>
        <p:spPr bwMode="auto">
          <a:xfrm>
            <a:off x="5943600" y="2819400"/>
            <a:ext cx="152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9" name="Rechteck 148"/>
          <p:cNvSpPr/>
          <p:nvPr/>
        </p:nvSpPr>
        <p:spPr bwMode="auto">
          <a:xfrm>
            <a:off x="6096000" y="2667000"/>
            <a:ext cx="152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1" name="Rechteck 150"/>
          <p:cNvSpPr/>
          <p:nvPr/>
        </p:nvSpPr>
        <p:spPr bwMode="auto">
          <a:xfrm>
            <a:off x="6248400" y="3048000"/>
            <a:ext cx="152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2" name="Rechteck 151"/>
          <p:cNvSpPr/>
          <p:nvPr/>
        </p:nvSpPr>
        <p:spPr bwMode="auto">
          <a:xfrm>
            <a:off x="6629400" y="2895600"/>
            <a:ext cx="152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3" name="Rechteck 152"/>
          <p:cNvSpPr/>
          <p:nvPr/>
        </p:nvSpPr>
        <p:spPr bwMode="auto">
          <a:xfrm>
            <a:off x="6934200" y="2895600"/>
            <a:ext cx="152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4" name="Rechteck 153"/>
          <p:cNvSpPr/>
          <p:nvPr/>
        </p:nvSpPr>
        <p:spPr bwMode="auto">
          <a:xfrm>
            <a:off x="7162800" y="2895600"/>
            <a:ext cx="152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5" name="Rechteck 154"/>
          <p:cNvSpPr/>
          <p:nvPr/>
        </p:nvSpPr>
        <p:spPr bwMode="auto">
          <a:xfrm>
            <a:off x="7391400" y="2895600"/>
            <a:ext cx="152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6" name="Rechteck 155"/>
          <p:cNvSpPr/>
          <p:nvPr/>
        </p:nvSpPr>
        <p:spPr bwMode="auto">
          <a:xfrm>
            <a:off x="6400800" y="2895600"/>
            <a:ext cx="152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7" name="Ellipse 156"/>
          <p:cNvSpPr/>
          <p:nvPr/>
        </p:nvSpPr>
        <p:spPr bwMode="auto">
          <a:xfrm>
            <a:off x="1371600" y="2819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8" name="Ellipse 157"/>
          <p:cNvSpPr/>
          <p:nvPr/>
        </p:nvSpPr>
        <p:spPr bwMode="auto">
          <a:xfrm>
            <a:off x="1371600" y="2667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9" name="Ellipse 158"/>
          <p:cNvSpPr/>
          <p:nvPr/>
        </p:nvSpPr>
        <p:spPr bwMode="auto">
          <a:xfrm>
            <a:off x="1524000" y="2667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0" name="Ellipse 159"/>
          <p:cNvSpPr/>
          <p:nvPr/>
        </p:nvSpPr>
        <p:spPr bwMode="auto">
          <a:xfrm>
            <a:off x="1524000" y="2514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1" name="Ellipse 160"/>
          <p:cNvSpPr/>
          <p:nvPr/>
        </p:nvSpPr>
        <p:spPr bwMode="auto">
          <a:xfrm>
            <a:off x="1676400" y="26670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2" name="Ellipse 161"/>
          <p:cNvSpPr/>
          <p:nvPr/>
        </p:nvSpPr>
        <p:spPr bwMode="auto">
          <a:xfrm>
            <a:off x="1676400" y="2819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3" name="Ellipse 162"/>
          <p:cNvSpPr/>
          <p:nvPr/>
        </p:nvSpPr>
        <p:spPr bwMode="auto">
          <a:xfrm>
            <a:off x="1524000" y="2819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4" name="Ellipse 163"/>
          <p:cNvSpPr/>
          <p:nvPr/>
        </p:nvSpPr>
        <p:spPr bwMode="auto">
          <a:xfrm>
            <a:off x="1676400" y="2971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5" name="Ellipse 164"/>
          <p:cNvSpPr/>
          <p:nvPr/>
        </p:nvSpPr>
        <p:spPr bwMode="auto">
          <a:xfrm>
            <a:off x="1524000" y="2971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6" name="Ellipse 165"/>
          <p:cNvSpPr/>
          <p:nvPr/>
        </p:nvSpPr>
        <p:spPr bwMode="auto">
          <a:xfrm>
            <a:off x="1371600" y="2971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7" name="Ellipse 166"/>
          <p:cNvSpPr/>
          <p:nvPr/>
        </p:nvSpPr>
        <p:spPr bwMode="auto">
          <a:xfrm>
            <a:off x="1676400" y="3124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Ellipse 167"/>
          <p:cNvSpPr/>
          <p:nvPr/>
        </p:nvSpPr>
        <p:spPr bwMode="auto">
          <a:xfrm>
            <a:off x="1524000" y="3124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Ellipse 168"/>
          <p:cNvSpPr/>
          <p:nvPr/>
        </p:nvSpPr>
        <p:spPr bwMode="auto">
          <a:xfrm>
            <a:off x="1371600" y="3124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0" name="Ellipse 169"/>
          <p:cNvSpPr/>
          <p:nvPr/>
        </p:nvSpPr>
        <p:spPr bwMode="auto">
          <a:xfrm>
            <a:off x="13716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1" name="Ellipse 170"/>
          <p:cNvSpPr/>
          <p:nvPr/>
        </p:nvSpPr>
        <p:spPr bwMode="auto">
          <a:xfrm>
            <a:off x="15240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2" name="Ellipse 171"/>
          <p:cNvSpPr/>
          <p:nvPr/>
        </p:nvSpPr>
        <p:spPr bwMode="auto">
          <a:xfrm>
            <a:off x="16764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3" name="Ellipse 172"/>
          <p:cNvSpPr/>
          <p:nvPr/>
        </p:nvSpPr>
        <p:spPr bwMode="auto">
          <a:xfrm>
            <a:off x="1676400" y="2514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Ellipse 173"/>
          <p:cNvSpPr/>
          <p:nvPr/>
        </p:nvSpPr>
        <p:spPr bwMode="auto">
          <a:xfrm>
            <a:off x="51816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5" name="Ellipse 174"/>
          <p:cNvSpPr/>
          <p:nvPr/>
        </p:nvSpPr>
        <p:spPr bwMode="auto">
          <a:xfrm>
            <a:off x="48768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6" name="Ellipse 175"/>
          <p:cNvSpPr/>
          <p:nvPr/>
        </p:nvSpPr>
        <p:spPr bwMode="auto">
          <a:xfrm>
            <a:off x="5638800" y="25908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7" name="Ellipse 176"/>
          <p:cNvSpPr/>
          <p:nvPr/>
        </p:nvSpPr>
        <p:spPr bwMode="auto">
          <a:xfrm>
            <a:off x="48768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8" name="Ellipse 177"/>
          <p:cNvSpPr/>
          <p:nvPr/>
        </p:nvSpPr>
        <p:spPr bwMode="auto">
          <a:xfrm>
            <a:off x="53340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9" name="Ellipse 178"/>
          <p:cNvSpPr/>
          <p:nvPr/>
        </p:nvSpPr>
        <p:spPr bwMode="auto">
          <a:xfrm>
            <a:off x="54864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Ellipse 181"/>
          <p:cNvSpPr/>
          <p:nvPr/>
        </p:nvSpPr>
        <p:spPr bwMode="auto">
          <a:xfrm>
            <a:off x="57912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Ellipse 182"/>
          <p:cNvSpPr/>
          <p:nvPr/>
        </p:nvSpPr>
        <p:spPr bwMode="auto">
          <a:xfrm>
            <a:off x="5638800" y="24384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Ellipse 183"/>
          <p:cNvSpPr/>
          <p:nvPr/>
        </p:nvSpPr>
        <p:spPr bwMode="auto">
          <a:xfrm>
            <a:off x="1371600" y="2514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5" name="Rechteck 184"/>
          <p:cNvSpPr/>
          <p:nvPr/>
        </p:nvSpPr>
        <p:spPr bwMode="auto">
          <a:xfrm>
            <a:off x="1905000" y="2514600"/>
            <a:ext cx="152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6" name="Rechteck 185"/>
          <p:cNvSpPr/>
          <p:nvPr/>
        </p:nvSpPr>
        <p:spPr bwMode="auto">
          <a:xfrm>
            <a:off x="2209800" y="2514600"/>
            <a:ext cx="152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3" name="Ellipse 192"/>
          <p:cNvSpPr/>
          <p:nvPr/>
        </p:nvSpPr>
        <p:spPr bwMode="auto">
          <a:xfrm>
            <a:off x="24384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4" name="Ellipse 193"/>
          <p:cNvSpPr/>
          <p:nvPr/>
        </p:nvSpPr>
        <p:spPr bwMode="auto">
          <a:xfrm>
            <a:off x="25908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5" name="Ellipse 194"/>
          <p:cNvSpPr/>
          <p:nvPr/>
        </p:nvSpPr>
        <p:spPr bwMode="auto">
          <a:xfrm>
            <a:off x="2438400" y="41910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6" name="Ellipse 195"/>
          <p:cNvSpPr/>
          <p:nvPr/>
        </p:nvSpPr>
        <p:spPr bwMode="auto">
          <a:xfrm>
            <a:off x="2438400" y="4038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7" name="Ellipse 196"/>
          <p:cNvSpPr/>
          <p:nvPr/>
        </p:nvSpPr>
        <p:spPr bwMode="auto">
          <a:xfrm>
            <a:off x="2590800" y="4038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8" name="Ellipse 197"/>
          <p:cNvSpPr/>
          <p:nvPr/>
        </p:nvSpPr>
        <p:spPr bwMode="auto">
          <a:xfrm>
            <a:off x="2590800" y="3886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9" name="Ellipse 198"/>
          <p:cNvSpPr/>
          <p:nvPr/>
        </p:nvSpPr>
        <p:spPr bwMode="auto">
          <a:xfrm>
            <a:off x="2743200" y="4038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Ellipse 199"/>
          <p:cNvSpPr/>
          <p:nvPr/>
        </p:nvSpPr>
        <p:spPr bwMode="auto">
          <a:xfrm>
            <a:off x="2743200" y="41910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1" name="Ellipse 200"/>
          <p:cNvSpPr/>
          <p:nvPr/>
        </p:nvSpPr>
        <p:spPr bwMode="auto">
          <a:xfrm>
            <a:off x="2590800" y="41910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2" name="Ellipse 201"/>
          <p:cNvSpPr/>
          <p:nvPr/>
        </p:nvSpPr>
        <p:spPr bwMode="auto">
          <a:xfrm>
            <a:off x="2743200" y="4343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3" name="Ellipse 202"/>
          <p:cNvSpPr/>
          <p:nvPr/>
        </p:nvSpPr>
        <p:spPr bwMode="auto">
          <a:xfrm>
            <a:off x="2590800" y="4343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4" name="Ellipse 203"/>
          <p:cNvSpPr/>
          <p:nvPr/>
        </p:nvSpPr>
        <p:spPr bwMode="auto">
          <a:xfrm>
            <a:off x="2438400" y="4343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" name="Ellipse 204"/>
          <p:cNvSpPr/>
          <p:nvPr/>
        </p:nvSpPr>
        <p:spPr bwMode="auto">
          <a:xfrm>
            <a:off x="2743200" y="44958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6" name="Ellipse 205"/>
          <p:cNvSpPr/>
          <p:nvPr/>
        </p:nvSpPr>
        <p:spPr bwMode="auto">
          <a:xfrm>
            <a:off x="2590800" y="44958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7" name="Ellipse 206"/>
          <p:cNvSpPr/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8" name="Ellipse 207"/>
          <p:cNvSpPr/>
          <p:nvPr/>
        </p:nvSpPr>
        <p:spPr bwMode="auto">
          <a:xfrm>
            <a:off x="2438400" y="4648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9" name="Ellipse 208"/>
          <p:cNvSpPr/>
          <p:nvPr/>
        </p:nvSpPr>
        <p:spPr bwMode="auto">
          <a:xfrm>
            <a:off x="2590800" y="4648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0" name="Ellipse 209"/>
          <p:cNvSpPr/>
          <p:nvPr/>
        </p:nvSpPr>
        <p:spPr bwMode="auto">
          <a:xfrm>
            <a:off x="2743200" y="4648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1" name="Ellipse 210"/>
          <p:cNvSpPr/>
          <p:nvPr/>
        </p:nvSpPr>
        <p:spPr bwMode="auto">
          <a:xfrm>
            <a:off x="2743200" y="3886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2" name="Ellipse 211"/>
          <p:cNvSpPr/>
          <p:nvPr/>
        </p:nvSpPr>
        <p:spPr bwMode="auto">
          <a:xfrm>
            <a:off x="2438400" y="3886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Rechteck 212"/>
          <p:cNvSpPr/>
          <p:nvPr/>
        </p:nvSpPr>
        <p:spPr bwMode="auto">
          <a:xfrm>
            <a:off x="1905000" y="3886200"/>
            <a:ext cx="152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4" name="Rechteck 213"/>
          <p:cNvSpPr/>
          <p:nvPr/>
        </p:nvSpPr>
        <p:spPr bwMode="auto">
          <a:xfrm>
            <a:off x="2209800" y="3886200"/>
            <a:ext cx="152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5" name="Ellipse 214"/>
          <p:cNvSpPr/>
          <p:nvPr/>
        </p:nvSpPr>
        <p:spPr bwMode="auto">
          <a:xfrm>
            <a:off x="1676400" y="4648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6" name="Ellipse 215"/>
          <p:cNvSpPr/>
          <p:nvPr/>
        </p:nvSpPr>
        <p:spPr bwMode="auto">
          <a:xfrm>
            <a:off x="1524000" y="4648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8" name="Gerade Verbindung mit Pfeil 14347"/>
          <p:cNvCxnSpPr/>
          <p:nvPr/>
        </p:nvCxnSpPr>
        <p:spPr bwMode="auto">
          <a:xfrm>
            <a:off x="1447800" y="2362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9" name="Textfeld 218"/>
          <p:cNvSpPr txBox="1"/>
          <p:nvPr/>
        </p:nvSpPr>
        <p:spPr>
          <a:xfrm>
            <a:off x="1676400" y="2133600"/>
            <a:ext cx="778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Diffusion</a:t>
            </a:r>
            <a:endParaRPr lang="en-US" dirty="0"/>
          </a:p>
        </p:txBody>
      </p:sp>
      <p:cxnSp>
        <p:nvCxnSpPr>
          <p:cNvPr id="14350" name="Gerade Verbindung mit Pfeil 14349"/>
          <p:cNvCxnSpPr/>
          <p:nvPr/>
        </p:nvCxnSpPr>
        <p:spPr bwMode="auto">
          <a:xfrm flipH="1">
            <a:off x="1828800" y="2819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Ellipse 222"/>
          <p:cNvSpPr/>
          <p:nvPr/>
        </p:nvSpPr>
        <p:spPr bwMode="auto">
          <a:xfrm>
            <a:off x="2438400" y="31242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4" name="Ellipse 223"/>
          <p:cNvSpPr/>
          <p:nvPr/>
        </p:nvSpPr>
        <p:spPr bwMode="auto">
          <a:xfrm>
            <a:off x="2743200" y="3276600"/>
            <a:ext cx="152400" cy="15240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5" name="Ellipse 224"/>
          <p:cNvSpPr/>
          <p:nvPr/>
        </p:nvSpPr>
        <p:spPr bwMode="auto">
          <a:xfrm>
            <a:off x="1676400" y="44958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7" name="Textfeld 226"/>
          <p:cNvSpPr txBox="1"/>
          <p:nvPr/>
        </p:nvSpPr>
        <p:spPr>
          <a:xfrm>
            <a:off x="2286000" y="2590800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Drift</a:t>
            </a:r>
            <a:endParaRPr lang="en-US" dirty="0"/>
          </a:p>
        </p:txBody>
      </p:sp>
      <p:sp>
        <p:nvSpPr>
          <p:cNvPr id="14357" name="Textfeld 14356"/>
          <p:cNvSpPr txBox="1"/>
          <p:nvPr/>
        </p:nvSpPr>
        <p:spPr>
          <a:xfrm>
            <a:off x="1219200" y="1447800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Ingenieur versteht so:</a:t>
            </a:r>
            <a:endParaRPr lang="en-US" dirty="0"/>
          </a:p>
        </p:txBody>
      </p:sp>
      <p:sp>
        <p:nvSpPr>
          <p:cNvPr id="231" name="Textfeld 230"/>
          <p:cNvSpPr txBox="1"/>
          <p:nvPr/>
        </p:nvSpPr>
        <p:spPr>
          <a:xfrm>
            <a:off x="4876800" y="1524000"/>
            <a:ext cx="1516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Wissenschaftler so:</a:t>
            </a:r>
            <a:endParaRPr lang="en-US" dirty="0"/>
          </a:p>
        </p:txBody>
      </p:sp>
      <p:pic>
        <p:nvPicPr>
          <p:cNvPr id="14358" name="Grafik 143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5181600"/>
            <a:ext cx="1371600" cy="1193213"/>
          </a:xfrm>
          <a:prstGeom prst="rect">
            <a:avLst/>
          </a:prstGeom>
        </p:spPr>
      </p:pic>
      <p:pic>
        <p:nvPicPr>
          <p:cNvPr id="14359" name="Grafik 143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5105400"/>
            <a:ext cx="1112728" cy="140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17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3152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smtClean="0"/>
              <a:t>Transistor: zwei Arten</a:t>
            </a:r>
          </a:p>
          <a:p>
            <a:r>
              <a:rPr lang="de-DE" dirty="0" smtClean="0"/>
              <a:t>Bipolar, FET</a:t>
            </a:r>
          </a:p>
          <a:p>
            <a:r>
              <a:rPr lang="de-DE" dirty="0" smtClean="0"/>
              <a:t>QM, HL</a:t>
            </a:r>
          </a:p>
          <a:p>
            <a:r>
              <a:rPr lang="de-DE" dirty="0" smtClean="0"/>
              <a:t>Bändermodell</a:t>
            </a:r>
          </a:p>
          <a:p>
            <a:r>
              <a:rPr lang="de-DE" dirty="0"/>
              <a:t>Valenzband </a:t>
            </a:r>
            <a:r>
              <a:rPr lang="de-DE" dirty="0" smtClean="0"/>
              <a:t>voll, Leitungsband leer -&gt; R</a:t>
            </a:r>
          </a:p>
          <a:p>
            <a:r>
              <a:rPr lang="de-DE" dirty="0" smtClean="0"/>
              <a:t>P-&gt;e N (1/1e6)</a:t>
            </a:r>
          </a:p>
          <a:p>
            <a:r>
              <a:rPr lang="de-DE" dirty="0" smtClean="0"/>
              <a:t>B&lt;-e P</a:t>
            </a:r>
          </a:p>
          <a:p>
            <a:r>
              <a:rPr lang="de-DE" dirty="0" smtClean="0"/>
              <a:t>Zwei Darstellungen -&gt; Ladungsdichten/Potentiale</a:t>
            </a:r>
          </a:p>
          <a:p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5438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1524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1981200" y="4828401"/>
            <a:ext cx="1524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3048000" y="4828401"/>
            <a:ext cx="1524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3352800" y="4828401"/>
            <a:ext cx="1524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4648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6096000" y="4876800"/>
            <a:ext cx="1524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6858000" y="4876800"/>
            <a:ext cx="1524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4648200"/>
            <a:ext cx="2286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hteck 47"/>
          <p:cNvSpPr/>
          <p:nvPr/>
        </p:nvSpPr>
        <p:spPr bwMode="auto">
          <a:xfrm>
            <a:off x="5791200" y="4876800"/>
            <a:ext cx="1524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7086600" y="4648200"/>
            <a:ext cx="2286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7162800" y="4876800"/>
            <a:ext cx="1524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7239000" y="3962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7194437" y="4114800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Donor</a:t>
            </a:r>
            <a:r>
              <a:rPr lang="de-DE" dirty="0" smtClean="0"/>
              <a:t>-Ionen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6934200" y="3962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5772824" y="4114800"/>
            <a:ext cx="1225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Akzeptor-Ionen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00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smtClean="0"/>
              <a:t>Transistoreffekt</a:t>
            </a:r>
          </a:p>
          <a:p>
            <a:r>
              <a:rPr lang="de-DE" dirty="0" smtClean="0"/>
              <a:t>Strom zwischen N-N Bereichen durch Spannung am P-bereich kontrollieren</a:t>
            </a:r>
          </a:p>
          <a:p>
            <a:r>
              <a:rPr lang="de-DE" dirty="0" smtClean="0"/>
              <a:t>Verstärkung/Leistung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897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3152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Feldeffekttransistor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smtClean="0"/>
              <a:t>FET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5438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1524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1981200" y="4828401"/>
            <a:ext cx="1524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3048000" y="4828401"/>
            <a:ext cx="1524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3352800" y="4828401"/>
            <a:ext cx="1524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4648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6096000" y="4876800"/>
            <a:ext cx="1524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6858000" y="4876800"/>
            <a:ext cx="1524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4648200"/>
            <a:ext cx="2286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hteck 47"/>
          <p:cNvSpPr/>
          <p:nvPr/>
        </p:nvSpPr>
        <p:spPr bwMode="auto">
          <a:xfrm>
            <a:off x="5791200" y="4876800"/>
            <a:ext cx="1524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7086600" y="4648200"/>
            <a:ext cx="2286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7162800" y="4876800"/>
            <a:ext cx="1524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7239000" y="3962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7194437" y="4114800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Donor</a:t>
            </a:r>
            <a:r>
              <a:rPr lang="de-DE" dirty="0" smtClean="0"/>
              <a:t>-Ionen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6934200" y="3962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5772824" y="4114800"/>
            <a:ext cx="1225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Akzeptor-Ionen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5181600" y="2286000"/>
            <a:ext cx="5334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5715000" y="1828800"/>
            <a:ext cx="0" cy="914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5867400" y="1828800"/>
            <a:ext cx="0" cy="914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867400" y="1828800"/>
            <a:ext cx="5334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6400800" y="1295400"/>
            <a:ext cx="0" cy="533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5867400" y="2743200"/>
            <a:ext cx="5334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6400800" y="2743200"/>
            <a:ext cx="0" cy="533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9897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3152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smtClean="0"/>
              <a:t>FET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5438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1524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1981200" y="4828401"/>
            <a:ext cx="1524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3048000" y="4828401"/>
            <a:ext cx="1524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3352800" y="4828401"/>
            <a:ext cx="1524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4648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6096000" y="4876800"/>
            <a:ext cx="1524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6858000" y="4876800"/>
            <a:ext cx="1524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4648200"/>
            <a:ext cx="2286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hteck 47"/>
          <p:cNvSpPr/>
          <p:nvPr/>
        </p:nvSpPr>
        <p:spPr bwMode="auto">
          <a:xfrm>
            <a:off x="5791200" y="4876800"/>
            <a:ext cx="1524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7086600" y="4648200"/>
            <a:ext cx="2286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7162800" y="4876800"/>
            <a:ext cx="1524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7239000" y="3962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7194437" y="4114800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Donor</a:t>
            </a:r>
            <a:r>
              <a:rPr lang="de-DE" dirty="0" smtClean="0"/>
              <a:t>-Ionen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6934200" y="3962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5772824" y="4114800"/>
            <a:ext cx="1225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Akzeptor-Ionen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 flipV="1">
            <a:off x="19050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9050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667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7432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3891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543800" y="5410200"/>
            <a:ext cx="6096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smtClean="0"/>
              <a:t>FET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5438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1524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1981200" y="4828401"/>
            <a:ext cx="1524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2743200" y="4828401"/>
            <a:ext cx="4572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3352800" y="4828401"/>
            <a:ext cx="4572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4648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6096000" y="4876800"/>
            <a:ext cx="1524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6629400" y="4876800"/>
            <a:ext cx="3810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4648200"/>
            <a:ext cx="2286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943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hteck 47"/>
          <p:cNvSpPr/>
          <p:nvPr/>
        </p:nvSpPr>
        <p:spPr bwMode="auto">
          <a:xfrm>
            <a:off x="5791200" y="4876800"/>
            <a:ext cx="1524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>
            <a:endCxn id="72" idx="2"/>
          </p:cNvCxnSpPr>
          <p:nvPr/>
        </p:nvCxnSpPr>
        <p:spPr bwMode="auto">
          <a:xfrm>
            <a:off x="7086600" y="4648200"/>
            <a:ext cx="2667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7162800" y="5410200"/>
            <a:ext cx="3810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V="1">
            <a:off x="19050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9050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667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7432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 rot="10800000" flipH="1">
            <a:off x="2057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2286000" y="28194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I=0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828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 bwMode="auto">
          <a:xfrm>
            <a:off x="4953000" y="4876800"/>
            <a:ext cx="8382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543800" y="5410200"/>
            <a:ext cx="6096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127250"/>
          </a:xfrm>
        </p:spPr>
        <p:txBody>
          <a:bodyPr/>
          <a:lstStyle/>
          <a:p>
            <a:r>
              <a:rPr lang="de-DE" dirty="0" smtClean="0"/>
              <a:t>FET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20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1430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209800" y="5438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27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76600" y="47522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14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286000" y="4828401"/>
            <a:ext cx="1524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1981200" y="4828401"/>
            <a:ext cx="1524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2743200" y="4828401"/>
            <a:ext cx="457200" cy="457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3352800" y="4828401"/>
            <a:ext cx="4572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6" name="Textfeld 14335"/>
          <p:cNvSpPr txBox="1"/>
          <p:nvPr/>
        </p:nvSpPr>
        <p:spPr>
          <a:xfrm>
            <a:off x="1219200" y="52856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20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327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>
            <a:off x="6019800" y="45236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49530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6019800" y="4648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086600" y="4599801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953000" y="5590401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6096000" y="4876800"/>
            <a:ext cx="1524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6629400" y="4876800"/>
            <a:ext cx="381000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29200" y="563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0198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55904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V="1">
            <a:off x="114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457200" y="4371201"/>
            <a:ext cx="132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Elektronendichte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4953000" y="4295001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4648200" y="437120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14345" name="Gerade Verbindung 14344"/>
          <p:cNvCxnSpPr/>
          <p:nvPr/>
        </p:nvCxnSpPr>
        <p:spPr bwMode="auto">
          <a:xfrm flipH="1">
            <a:off x="5791200" y="4648200"/>
            <a:ext cx="2286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315200" y="5943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hteck 47"/>
          <p:cNvSpPr/>
          <p:nvPr/>
        </p:nvSpPr>
        <p:spPr bwMode="auto">
          <a:xfrm>
            <a:off x="5791200" y="4876800"/>
            <a:ext cx="1524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>
            <a:endCxn id="72" idx="2"/>
          </p:cNvCxnSpPr>
          <p:nvPr/>
        </p:nvCxnSpPr>
        <p:spPr bwMode="auto">
          <a:xfrm>
            <a:off x="7086600" y="4648200"/>
            <a:ext cx="2667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7162800" y="5410200"/>
            <a:ext cx="381000" cy="533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V="1">
            <a:off x="19050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9050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667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7432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657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hteck 49"/>
          <p:cNvSpPr/>
          <p:nvPr/>
        </p:nvSpPr>
        <p:spPr bwMode="auto">
          <a:xfrm>
            <a:off x="2438400" y="4114800"/>
            <a:ext cx="6858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2098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286000" y="39624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19050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>
            <a:stCxn id="50" idx="1"/>
          </p:cNvCxnSpPr>
          <p:nvPr/>
        </p:nvCxnSpPr>
        <p:spPr bwMode="auto">
          <a:xfrm flipH="1">
            <a:off x="22860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7267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610</Words>
  <Application>Microsoft Office PowerPoint</Application>
  <PresentationFormat>Bildschirmpräsentation (4:3)</PresentationFormat>
  <Paragraphs>314</Paragraphs>
  <Slides>28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1" baseType="lpstr">
      <vt:lpstr>Arial</vt:lpstr>
      <vt:lpstr>Tahoma</vt:lpstr>
      <vt:lpstr>SDSSMALL2_2</vt:lpstr>
      <vt:lpstr>Transistor</vt:lpstr>
      <vt:lpstr>PowerPoint-Präsentation</vt:lpstr>
      <vt:lpstr>PowerPoint-Präsentation</vt:lpstr>
      <vt:lpstr>PowerPoint-Präsentation</vt:lpstr>
      <vt:lpstr>PowerPoint-Präsentation</vt:lpstr>
      <vt:lpstr>Feldeffekttransistor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Bipolartransistor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DCL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1461</cp:revision>
  <dcterms:created xsi:type="dcterms:W3CDTF">2010-08-30T10:07:17Z</dcterms:created>
  <dcterms:modified xsi:type="dcterms:W3CDTF">2018-05-22T09:05:58Z</dcterms:modified>
</cp:coreProperties>
</file>